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Default Extension="svg" ContentType="image/svg"/>
  <Default Extension="wdp" ContentType="image/vnd.ms-photo"/>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authors.xml" ContentType="application/vnd.ms-powerpoi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NET 21.3-->
<p:presentation xmlns:r="http://schemas.openxmlformats.org/officeDocument/2006/relationships" xmlns:a="http://schemas.openxmlformats.org/drawingml/2006/main" xmlns:p="http://schemas.openxmlformats.org/presentationml/2006/main" showSpecialPlsOnTitleSld="0" removePersonalInfoOnSave="1" saveSubsetFonts="1">
  <p:sldMasterIdLst>
    <p:sldMasterId id="2147483660" r:id="rId1"/>
  </p:sldMasterIdLst>
  <p:notesMasterIdLst>
    <p:notesMasterId r:id="rId2"/>
  </p:notesMasterIdLst>
  <p:handoutMasterIdLst>
    <p:handoutMasterId r:id="rId3"/>
  </p:handoutMasterIdLst>
  <p:sldIdLst>
    <p:sldId id="491" r:id="rId4"/>
    <p:sldId id="464" r:id="rId5"/>
    <p:sldId id="404" r:id="rId6"/>
    <p:sldId id="483" r:id="rId7"/>
    <p:sldId id="472" r:id="rId8"/>
    <p:sldId id="405" r:id="rId9"/>
    <p:sldId id="469" r:id="rId10"/>
    <p:sldId id="473" r:id="rId11"/>
    <p:sldId id="413" r:id="rId12"/>
    <p:sldId id="414" r:id="rId13"/>
    <p:sldId id="437" r:id="rId14"/>
    <p:sldId id="401" r:id="rId15"/>
    <p:sldId id="474" r:id="rId16"/>
    <p:sldId id="438" r:id="rId17"/>
    <p:sldId id="475" r:id="rId18"/>
    <p:sldId id="415" r:id="rId19"/>
    <p:sldId id="416" r:id="rId20"/>
    <p:sldId id="426" r:id="rId21"/>
    <p:sldId id="417" r:id="rId22"/>
    <p:sldId id="420" r:id="rId23"/>
    <p:sldId id="418" r:id="rId24"/>
    <p:sldId id="476" r:id="rId25"/>
    <p:sldId id="419" r:id="rId26"/>
    <p:sldId id="445" r:id="rId27"/>
    <p:sldId id="447" r:id="rId28"/>
    <p:sldId id="490" r:id="rId29"/>
    <p:sldId id="477" r:id="rId30"/>
    <p:sldId id="428" r:id="rId31"/>
    <p:sldId id="425" r:id="rId32"/>
    <p:sldId id="429" r:id="rId33"/>
    <p:sldId id="431" r:id="rId34"/>
    <p:sldId id="478" r:id="rId35"/>
    <p:sldId id="409" r:id="rId36"/>
    <p:sldId id="479" r:id="rId37"/>
    <p:sldId id="430" r:id="rId38"/>
    <p:sldId id="432" r:id="rId39"/>
    <p:sldId id="433" r:id="rId40"/>
    <p:sldId id="480" r:id="rId41"/>
    <p:sldId id="434" r:id="rId42"/>
    <p:sldId id="441" r:id="rId43"/>
    <p:sldId id="481" r:id="rId44"/>
    <p:sldId id="488" r:id="rId45"/>
    <p:sldId id="489" r:id="rId46"/>
  </p:sldIdLst>
  <p:sldSz cx="12192000" cy="6858000"/>
  <p:notesSz cx="6858000" cy="9144000"/>
  <p:custDataLst>
    <p:tags r:id="rId4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2580405-9BF1-B979-3C5B-A53503791E12}" name="Shayla Wilson" initials="SW" userId="Shayla Wilson" providerId="None"/>
</p188:authorLst>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fill>
          <a:solidFill>
            <a:schemeClr val="accent1">
              <a:tint val="40000"/>
            </a:schemeClr>
          </a:solidFill>
        </a:fill>
      </a:tcStyle>
    </a:band1H>
    <a:band1V>
      <a:tcStyle>
        <a:fill>
          <a:solidFill>
            <a:schemeClr val="accent1">
              <a:tint val="40000"/>
            </a:schemeClr>
          </a:solidFill>
        </a:fill>
      </a:tcStyle>
    </a:band1V>
    <a:lastCol>
      <a:tcTxStyle b="on">
        <a:fontRef idx="minor">
          <a:prstClr val="black"/>
        </a:fontRef>
        <a:schemeClr val="lt1"/>
      </a:tcTxStyle>
      <a:tcStyle>
        <a:fill>
          <a:solidFill>
            <a:schemeClr val="accent1"/>
          </a:solidFill>
        </a:fill>
      </a:tcStyle>
    </a:lastCol>
    <a:firstCol>
      <a:tcTxStyle b="on">
        <a:fontRef idx="minor">
          <a:prstClr val="black"/>
        </a:fontRef>
        <a:schemeClr val="lt1"/>
      </a:tcTxStyle>
      <a:tcStyle>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fill>
          <a:solidFill>
            <a:schemeClr val="tx1">
              <a:alpha val="20000"/>
            </a:schemeClr>
          </a:solidFill>
        </a:fill>
      </a:tcStyle>
    </a:band1H>
    <a:band1V>
      <a:tcStyle>
        <a:fill>
          <a:solidFill>
            <a:schemeClr val="tx1">
              <a:alpha val="20000"/>
            </a:schemeClr>
          </a:solidFill>
        </a:fill>
      </a:tcStyle>
    </a:band1V>
    <a:lastCol>
      <a:tcTxStyle b="on"/>
    </a:lastCol>
    <a:firstCol>
      <a:tcTxStyle b="on"/>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376" y="56"/>
      </p:cViewPr>
      <p:guideLst/>
    </p:cSldViewPr>
  </p:slideViewPr>
  <p:notesTextViewPr>
    <p:cViewPr>
      <p:scale>
        <a:sx n="1" d="1"/>
        <a:sy n="1" d="1"/>
      </p:scale>
      <p:origin x="0" y="0"/>
    </p:cViewPr>
  </p:notesTextViewPr>
  <p:notesViewPr>
    <p:cSldViewPr snapToGrid="0">
      <p:cViewPr varScale="1">
        <p:scale>
          <a:sx n="48" d="100"/>
          <a:sy n="48" d="100"/>
        </p:scale>
        <p:origin x="2752" y="32"/>
      </p:cViewPr>
      <p:guideLst/>
    </p:cSldViewPr>
  </p:notesViewPr>
  <p:gridSpacing cx="76200" cy="76200"/>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notesMaster" Target="notesMasters/notesMaster1.xml" /><Relationship Id="rId20" Type="http://schemas.openxmlformats.org/officeDocument/2006/relationships/slide" Target="slides/slide17.xml" /><Relationship Id="rId21" Type="http://schemas.openxmlformats.org/officeDocument/2006/relationships/slide" Target="slides/slide18.xml" /><Relationship Id="rId22" Type="http://schemas.openxmlformats.org/officeDocument/2006/relationships/slide" Target="slides/slide19.xml" /><Relationship Id="rId23" Type="http://schemas.openxmlformats.org/officeDocument/2006/relationships/slide" Target="slides/slide20.xml" /><Relationship Id="rId24" Type="http://schemas.openxmlformats.org/officeDocument/2006/relationships/slide" Target="slides/slide21.xml" /><Relationship Id="rId25" Type="http://schemas.openxmlformats.org/officeDocument/2006/relationships/slide" Target="slides/slide22.xml" /><Relationship Id="rId26" Type="http://schemas.openxmlformats.org/officeDocument/2006/relationships/slide" Target="slides/slide23.xml" /><Relationship Id="rId27" Type="http://schemas.openxmlformats.org/officeDocument/2006/relationships/slide" Target="slides/slide24.xml" /><Relationship Id="rId28" Type="http://schemas.openxmlformats.org/officeDocument/2006/relationships/slide" Target="slides/slide25.xml" /><Relationship Id="rId29" Type="http://schemas.openxmlformats.org/officeDocument/2006/relationships/slide" Target="slides/slide26.xml" /><Relationship Id="rId3" Type="http://schemas.openxmlformats.org/officeDocument/2006/relationships/handoutMaster" Target="handoutMasters/handoutMaster1.xml" /><Relationship Id="rId30" Type="http://schemas.openxmlformats.org/officeDocument/2006/relationships/slide" Target="slides/slide27.xml" /><Relationship Id="rId31" Type="http://schemas.openxmlformats.org/officeDocument/2006/relationships/slide" Target="slides/slide28.xml" /><Relationship Id="rId32" Type="http://schemas.openxmlformats.org/officeDocument/2006/relationships/slide" Target="slides/slide29.xml" /><Relationship Id="rId33" Type="http://schemas.openxmlformats.org/officeDocument/2006/relationships/slide" Target="slides/slide30.xml" /><Relationship Id="rId34" Type="http://schemas.openxmlformats.org/officeDocument/2006/relationships/slide" Target="slides/slide31.xml" /><Relationship Id="rId35" Type="http://schemas.openxmlformats.org/officeDocument/2006/relationships/slide" Target="slides/slide32.xml" /><Relationship Id="rId36" Type="http://schemas.openxmlformats.org/officeDocument/2006/relationships/slide" Target="slides/slide33.xml" /><Relationship Id="rId37" Type="http://schemas.openxmlformats.org/officeDocument/2006/relationships/slide" Target="slides/slide34.xml" /><Relationship Id="rId38" Type="http://schemas.openxmlformats.org/officeDocument/2006/relationships/slide" Target="slides/slide35.xml" /><Relationship Id="rId39" Type="http://schemas.openxmlformats.org/officeDocument/2006/relationships/slide" Target="slides/slide36.xml" /><Relationship Id="rId4" Type="http://schemas.openxmlformats.org/officeDocument/2006/relationships/slide" Target="slides/slide1.xml" /><Relationship Id="rId40" Type="http://schemas.openxmlformats.org/officeDocument/2006/relationships/slide" Target="slides/slide37.xml" /><Relationship Id="rId41" Type="http://schemas.openxmlformats.org/officeDocument/2006/relationships/slide" Target="slides/slide38.xml" /><Relationship Id="rId42" Type="http://schemas.openxmlformats.org/officeDocument/2006/relationships/slide" Target="slides/slide39.xml" /><Relationship Id="rId43" Type="http://schemas.openxmlformats.org/officeDocument/2006/relationships/slide" Target="slides/slide40.xml" /><Relationship Id="rId44" Type="http://schemas.openxmlformats.org/officeDocument/2006/relationships/slide" Target="slides/slide41.xml" /><Relationship Id="rId45" Type="http://schemas.openxmlformats.org/officeDocument/2006/relationships/slide" Target="slides/slide42.xml" /><Relationship Id="rId46" Type="http://schemas.openxmlformats.org/officeDocument/2006/relationships/slide" Target="slides/slide43.xml" /><Relationship Id="rId47" Type="http://schemas.openxmlformats.org/officeDocument/2006/relationships/tags" Target="tags/tag26.xml" /><Relationship Id="rId48" Type="http://schemas.openxmlformats.org/officeDocument/2006/relationships/presProps" Target="presProps.xml" /><Relationship Id="rId49" Type="http://schemas.openxmlformats.org/officeDocument/2006/relationships/viewProps" Target="viewProps.xml" /><Relationship Id="rId5" Type="http://schemas.openxmlformats.org/officeDocument/2006/relationships/slide" Target="slides/slide2.xml" /><Relationship Id="rId50" Type="http://schemas.openxmlformats.org/officeDocument/2006/relationships/theme" Target="theme/theme1.xml" /><Relationship Id="rId51" Type="http://schemas.microsoft.com/office/2018/10/relationships/authors" Target="authors.xml" /><Relationship Id="rId52" Type="http://schemas.openxmlformats.org/officeDocument/2006/relationships/tableStyles" Target="tableStyles.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a:extLst>
              <a:ext uri="{FF2B5EF4-FFF2-40B4-BE49-F238E27FC236}">
                <a16:creationId xmlns:a16="http://schemas.microsoft.com/office/drawing/2014/main" id="{CAB3ABE7-7301-06AF-90C5-4901B64B3DD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67DCB638-2FFA-4714-0F05-B3CAF380260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E0DC81F-9F77-4BF3-BDBB-D585EF698A27}" type="datetimeFigureOut">
              <a:rPr lang="en-US" smtClean="0"/>
              <a:t>8/13/2025</a:t>
            </a:fld>
            <a:endParaRPr lang="en-US"/>
          </a:p>
        </p:txBody>
      </p:sp>
      <p:sp>
        <p:nvSpPr>
          <p:cNvPr id="4" name="Footer Placeholder 3">
            <a:extLst>
              <a:ext uri="{FF2B5EF4-FFF2-40B4-BE49-F238E27FC236}">
                <a16:creationId xmlns:a16="http://schemas.microsoft.com/office/drawing/2014/main" id="{26EFA4C5-881C-DF3E-BFE8-266FE642E41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2D62CC8-1F88-B45F-7051-6A1FBFAD4E1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A1C0226-C166-44E2-A073-B93B82EE3C9B}" type="slidenum">
              <a:rPr lang="en-US" smtClean="0"/>
              <a:t>‹#›</a:t>
            </a:fld>
            <a:endParaRPr lang="en-US"/>
          </a:p>
        </p:txBody>
      </p:sp>
    </p:spTree>
    <p:extLst>
      <p:ext uri="{BB962C8B-B14F-4D97-AF65-F5344CB8AC3E}">
        <p14:creationId xmlns:p14="http://schemas.microsoft.com/office/powerpoint/2010/main" val="2115255994"/>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B42C6-84D2-4AC9-ABE6-EDDAA082C140}" type="datetimeFigureOut">
              <a:rPr lang="en-US" smtClean="0"/>
              <a:t>8/13/2025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0ADBE3-A16F-4DB6-A782-73AB85548983}" type="slidenum">
              <a:rPr lang="en-US" smtClean="0"/>
              <a:t>‹#›</a:t>
            </a:fld>
            <a:endParaRPr lang="en-US"/>
          </a:p>
        </p:txBody>
      </p:sp>
    </p:spTree>
    <p:extLst>
      <p:ext uri="{BB962C8B-B14F-4D97-AF65-F5344CB8AC3E}">
        <p14:creationId xmlns:p14="http://schemas.microsoft.com/office/powerpoint/2010/main" val="4257528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12.xml.rels>&#65279;<?xml version="1.0" encoding="utf-8" standalone="yes"?><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_rels/notesSlide13.xml.rels>&#65279;<?xml version="1.0" encoding="utf-8" standalone="yes"?><Relationships xmlns="http://schemas.openxmlformats.org/package/2006/relationships"><Relationship Id="rId1" Type="http://schemas.openxmlformats.org/officeDocument/2006/relationships/slide" Target="../slides/slide13.xml" /><Relationship Id="rId2" Type="http://schemas.openxmlformats.org/officeDocument/2006/relationships/notesMaster" Target="../notesMasters/notesMaster1.xml" /></Relationships>
</file>

<file path=ppt/notesSlides/_rels/notesSlide14.xml.rels>&#65279;<?xml version="1.0" encoding="utf-8" standalone="yes"?><Relationships xmlns="http://schemas.openxmlformats.org/package/2006/relationships"><Relationship Id="rId1" Type="http://schemas.openxmlformats.org/officeDocument/2006/relationships/slide" Target="../slides/slide14.xml" /><Relationship Id="rId2" Type="http://schemas.openxmlformats.org/officeDocument/2006/relationships/notesMaster" Target="../notesMasters/notesMaster1.xml" /></Relationships>
</file>

<file path=ppt/notesSlides/_rels/notesSlide15.xml.rels>&#65279;<?xml version="1.0" encoding="utf-8" standalone="yes"?><Relationships xmlns="http://schemas.openxmlformats.org/package/2006/relationships"><Relationship Id="rId1" Type="http://schemas.openxmlformats.org/officeDocument/2006/relationships/slide" Target="../slides/slide15.xml" /><Relationship Id="rId2" Type="http://schemas.openxmlformats.org/officeDocument/2006/relationships/notesMaster" Target="../notesMasters/notesMaster1.xml" /></Relationships>
</file>

<file path=ppt/notesSlides/_rels/notesSlide16.xml.rels>&#65279;<?xml version="1.0" encoding="utf-8" standalone="yes"?><Relationships xmlns="http://schemas.openxmlformats.org/package/2006/relationships"><Relationship Id="rId1" Type="http://schemas.openxmlformats.org/officeDocument/2006/relationships/slide" Target="../slides/slide16.xml" /><Relationship Id="rId2" Type="http://schemas.openxmlformats.org/officeDocument/2006/relationships/notesMaster" Target="../notesMasters/notesMaster1.xml" /></Relationships>
</file>

<file path=ppt/notesSlides/_rels/notesSlide17.xml.rels>&#65279;<?xml version="1.0" encoding="utf-8" standalone="yes"?><Relationships xmlns="http://schemas.openxmlformats.org/package/2006/relationships"><Relationship Id="rId1" Type="http://schemas.openxmlformats.org/officeDocument/2006/relationships/slide" Target="../slides/slide17.xml" /><Relationship Id="rId2" Type="http://schemas.openxmlformats.org/officeDocument/2006/relationships/notesMaster" Target="../notesMasters/notesMaster1.xml" /></Relationships>
</file>

<file path=ppt/notesSlides/_rels/notesSlide18.xml.rels>&#65279;<?xml version="1.0" encoding="utf-8" standalone="yes"?><Relationships xmlns="http://schemas.openxmlformats.org/package/2006/relationships"><Relationship Id="rId1" Type="http://schemas.openxmlformats.org/officeDocument/2006/relationships/slide" Target="../slides/slide18.xml" /><Relationship Id="rId2" Type="http://schemas.openxmlformats.org/officeDocument/2006/relationships/notesMaster" Target="../notesMasters/notesMaster1.xml" /></Relationships>
</file>

<file path=ppt/notesSlides/_rels/notesSlide19.xml.rels>&#65279;<?xml version="1.0" encoding="utf-8" standalone="yes"?><Relationships xmlns="http://schemas.openxmlformats.org/package/2006/relationships"><Relationship Id="rId1" Type="http://schemas.openxmlformats.org/officeDocument/2006/relationships/slide" Target="../slides/slide19.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20.xml.rels>&#65279;<?xml version="1.0" encoding="utf-8" standalone="yes"?><Relationships xmlns="http://schemas.openxmlformats.org/package/2006/relationships"><Relationship Id="rId1" Type="http://schemas.openxmlformats.org/officeDocument/2006/relationships/slide" Target="../slides/slide20.xml" /><Relationship Id="rId2" Type="http://schemas.openxmlformats.org/officeDocument/2006/relationships/notesMaster" Target="../notesMasters/notesMaster1.xml" /></Relationships>
</file>

<file path=ppt/notesSlides/_rels/notesSlide21.xml.rels>&#65279;<?xml version="1.0" encoding="utf-8" standalone="yes"?><Relationships xmlns="http://schemas.openxmlformats.org/package/2006/relationships"><Relationship Id="rId1" Type="http://schemas.openxmlformats.org/officeDocument/2006/relationships/slide" Target="../slides/slide21.xml" /><Relationship Id="rId2" Type="http://schemas.openxmlformats.org/officeDocument/2006/relationships/notesMaster" Target="../notesMasters/notesMaster1.xml" /></Relationships>
</file>

<file path=ppt/notesSlides/_rels/notesSlide22.xml.rels>&#65279;<?xml version="1.0" encoding="utf-8" standalone="yes"?><Relationships xmlns="http://schemas.openxmlformats.org/package/2006/relationships"><Relationship Id="rId1" Type="http://schemas.openxmlformats.org/officeDocument/2006/relationships/slide" Target="../slides/slide22.xml" /><Relationship Id="rId2" Type="http://schemas.openxmlformats.org/officeDocument/2006/relationships/notesMaster" Target="../notesMasters/notesMaster1.xml" /></Relationships>
</file>

<file path=ppt/notesSlides/_rels/notesSlide23.xml.rels>&#65279;<?xml version="1.0" encoding="utf-8" standalone="yes"?><Relationships xmlns="http://schemas.openxmlformats.org/package/2006/relationships"><Relationship Id="rId1" Type="http://schemas.openxmlformats.org/officeDocument/2006/relationships/slide" Target="../slides/slide23.xml" /><Relationship Id="rId2" Type="http://schemas.openxmlformats.org/officeDocument/2006/relationships/notesMaster" Target="../notesMasters/notesMaster1.xml" /></Relationships>
</file>

<file path=ppt/notesSlides/_rels/notesSlide24.xml.rels>&#65279;<?xml version="1.0" encoding="utf-8" standalone="yes"?><Relationships xmlns="http://schemas.openxmlformats.org/package/2006/relationships"><Relationship Id="rId1" Type="http://schemas.openxmlformats.org/officeDocument/2006/relationships/slide" Target="../slides/slide24.xml" /><Relationship Id="rId2" Type="http://schemas.openxmlformats.org/officeDocument/2006/relationships/notesMaster" Target="../notesMasters/notesMaster1.xml" /></Relationships>
</file>

<file path=ppt/notesSlides/_rels/notesSlide25.xml.rels>&#65279;<?xml version="1.0" encoding="utf-8" standalone="yes"?><Relationships xmlns="http://schemas.openxmlformats.org/package/2006/relationships"><Relationship Id="rId1" Type="http://schemas.openxmlformats.org/officeDocument/2006/relationships/slide" Target="../slides/slide25.xml" /><Relationship Id="rId2" Type="http://schemas.openxmlformats.org/officeDocument/2006/relationships/notesMaster" Target="../notesMasters/notesMaster1.xml" /></Relationships>
</file>

<file path=ppt/notesSlides/_rels/notesSlide26.xml.rels>&#65279;<?xml version="1.0" encoding="utf-8" standalone="yes"?><Relationships xmlns="http://schemas.openxmlformats.org/package/2006/relationships"><Relationship Id="rId1" Type="http://schemas.openxmlformats.org/officeDocument/2006/relationships/slide" Target="../slides/slide26.xml" /><Relationship Id="rId2" Type="http://schemas.openxmlformats.org/officeDocument/2006/relationships/notesMaster" Target="../notesMasters/notesMaster1.xml" /></Relationships>
</file>

<file path=ppt/notesSlides/_rels/notesSlide27.xml.rels>&#65279;<?xml version="1.0" encoding="utf-8" standalone="yes"?><Relationships xmlns="http://schemas.openxmlformats.org/package/2006/relationships"><Relationship Id="rId1" Type="http://schemas.openxmlformats.org/officeDocument/2006/relationships/slide" Target="../slides/slide27.xml" /><Relationship Id="rId2" Type="http://schemas.openxmlformats.org/officeDocument/2006/relationships/notesMaster" Target="../notesMasters/notesMaster1.xml" /></Relationships>
</file>

<file path=ppt/notesSlides/_rels/notesSlide28.xml.rels>&#65279;<?xml version="1.0" encoding="utf-8" standalone="yes"?><Relationships xmlns="http://schemas.openxmlformats.org/package/2006/relationships"><Relationship Id="rId1" Type="http://schemas.openxmlformats.org/officeDocument/2006/relationships/slide" Target="../slides/slide28.xml" /><Relationship Id="rId2" Type="http://schemas.openxmlformats.org/officeDocument/2006/relationships/notesMaster" Target="../notesMasters/notesMaster1.xml" /></Relationships>
</file>

<file path=ppt/notesSlides/_rels/notesSlide29.xml.rels>&#65279;<?xml version="1.0" encoding="utf-8" standalone="yes"?><Relationships xmlns="http://schemas.openxmlformats.org/package/2006/relationships"><Relationship Id="rId1" Type="http://schemas.openxmlformats.org/officeDocument/2006/relationships/slide" Target="../slides/slide29.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30.xml.rels>&#65279;<?xml version="1.0" encoding="utf-8" standalone="yes"?><Relationships xmlns="http://schemas.openxmlformats.org/package/2006/relationships"><Relationship Id="rId1" Type="http://schemas.openxmlformats.org/officeDocument/2006/relationships/slide" Target="../slides/slide30.xml" /><Relationship Id="rId2" Type="http://schemas.openxmlformats.org/officeDocument/2006/relationships/notesMaster" Target="../notesMasters/notesMaster1.xml" /></Relationships>
</file>

<file path=ppt/notesSlides/_rels/notesSlide31.xml.rels>&#65279;<?xml version="1.0" encoding="utf-8" standalone="yes"?><Relationships xmlns="http://schemas.openxmlformats.org/package/2006/relationships"><Relationship Id="rId1" Type="http://schemas.openxmlformats.org/officeDocument/2006/relationships/slide" Target="../slides/slide31.xml" /><Relationship Id="rId2" Type="http://schemas.openxmlformats.org/officeDocument/2006/relationships/notesMaster" Target="../notesMasters/notesMaster1.xml" /></Relationships>
</file>

<file path=ppt/notesSlides/_rels/notesSlide32.xml.rels>&#65279;<?xml version="1.0" encoding="utf-8" standalone="yes"?><Relationships xmlns="http://schemas.openxmlformats.org/package/2006/relationships"><Relationship Id="rId1" Type="http://schemas.openxmlformats.org/officeDocument/2006/relationships/slide" Target="../slides/slide32.xml" /><Relationship Id="rId2" Type="http://schemas.openxmlformats.org/officeDocument/2006/relationships/notesMaster" Target="../notesMasters/notesMaster1.xml" /></Relationships>
</file>

<file path=ppt/notesSlides/_rels/notesSlide33.xml.rels>&#65279;<?xml version="1.0" encoding="utf-8" standalone="yes"?><Relationships xmlns="http://schemas.openxmlformats.org/package/2006/relationships"><Relationship Id="rId1" Type="http://schemas.openxmlformats.org/officeDocument/2006/relationships/slide" Target="../slides/slide33.xml" /><Relationship Id="rId2" Type="http://schemas.openxmlformats.org/officeDocument/2006/relationships/notesMaster" Target="../notesMasters/notesMaster1.xml" /></Relationships>
</file>

<file path=ppt/notesSlides/_rels/notesSlide34.xml.rels>&#65279;<?xml version="1.0" encoding="utf-8" standalone="yes"?><Relationships xmlns="http://schemas.openxmlformats.org/package/2006/relationships"><Relationship Id="rId1" Type="http://schemas.openxmlformats.org/officeDocument/2006/relationships/slide" Target="../slides/slide34.xml" /><Relationship Id="rId2" Type="http://schemas.openxmlformats.org/officeDocument/2006/relationships/notesMaster" Target="../notesMasters/notesMaster1.xml" /></Relationships>
</file>

<file path=ppt/notesSlides/_rels/notesSlide35.xml.rels>&#65279;<?xml version="1.0" encoding="utf-8" standalone="yes"?><Relationships xmlns="http://schemas.openxmlformats.org/package/2006/relationships"><Relationship Id="rId1" Type="http://schemas.openxmlformats.org/officeDocument/2006/relationships/slide" Target="../slides/slide35.xml" /><Relationship Id="rId2" Type="http://schemas.openxmlformats.org/officeDocument/2006/relationships/notesMaster" Target="../notesMasters/notesMaster1.xml" /></Relationships>
</file>

<file path=ppt/notesSlides/_rels/notesSlide36.xml.rels>&#65279;<?xml version="1.0" encoding="utf-8" standalone="yes"?><Relationships xmlns="http://schemas.openxmlformats.org/package/2006/relationships"><Relationship Id="rId1" Type="http://schemas.openxmlformats.org/officeDocument/2006/relationships/slide" Target="../slides/slide36.xml" /><Relationship Id="rId2" Type="http://schemas.openxmlformats.org/officeDocument/2006/relationships/notesMaster" Target="../notesMasters/notesMaster1.xml" /></Relationships>
</file>

<file path=ppt/notesSlides/_rels/notesSlide37.xml.rels>&#65279;<?xml version="1.0" encoding="utf-8" standalone="yes"?><Relationships xmlns="http://schemas.openxmlformats.org/package/2006/relationships"><Relationship Id="rId1" Type="http://schemas.openxmlformats.org/officeDocument/2006/relationships/slide" Target="../slides/slide37.xml" /><Relationship Id="rId2" Type="http://schemas.openxmlformats.org/officeDocument/2006/relationships/notesMaster" Target="../notesMasters/notesMaster1.xml" /></Relationships>
</file>

<file path=ppt/notesSlides/_rels/notesSlide38.xml.rels>&#65279;<?xml version="1.0" encoding="utf-8" standalone="yes"?><Relationships xmlns="http://schemas.openxmlformats.org/package/2006/relationships"><Relationship Id="rId1" Type="http://schemas.openxmlformats.org/officeDocument/2006/relationships/slide" Target="../slides/slide38.xml" /><Relationship Id="rId2" Type="http://schemas.openxmlformats.org/officeDocument/2006/relationships/notesMaster" Target="../notesMasters/notesMaster1.xml" /></Relationships>
</file>

<file path=ppt/notesSlides/_rels/notesSlide39.xml.rels>&#65279;<?xml version="1.0" encoding="utf-8" standalone="yes"?><Relationships xmlns="http://schemas.openxmlformats.org/package/2006/relationships"><Relationship Id="rId1" Type="http://schemas.openxmlformats.org/officeDocument/2006/relationships/slide" Target="../slides/slide39.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40.xml.rels>&#65279;<?xml version="1.0" encoding="utf-8" standalone="yes"?><Relationships xmlns="http://schemas.openxmlformats.org/package/2006/relationships"><Relationship Id="rId1" Type="http://schemas.openxmlformats.org/officeDocument/2006/relationships/slide" Target="../slides/slide40.xml" /><Relationship Id="rId2" Type="http://schemas.openxmlformats.org/officeDocument/2006/relationships/notesMaster" Target="../notesMasters/notesMaster1.xml" /></Relationships>
</file>

<file path=ppt/notesSlides/_rels/notesSlide41.xml.rels>&#65279;<?xml version="1.0" encoding="utf-8" standalone="yes"?><Relationships xmlns="http://schemas.openxmlformats.org/package/2006/relationships"><Relationship Id="rId1" Type="http://schemas.openxmlformats.org/officeDocument/2006/relationships/slide" Target="../slides/slide41.xml" /><Relationship Id="rId2" Type="http://schemas.openxmlformats.org/officeDocument/2006/relationships/notesMaster" Target="../notesMasters/notesMaster1.xml" /></Relationships>
</file>

<file path=ppt/notesSlides/_rels/notesSlide42.xml.rels>&#65279;<?xml version="1.0" encoding="utf-8" standalone="yes"?><Relationships xmlns="http://schemas.openxmlformats.org/package/2006/relationships"><Relationship Id="rId1" Type="http://schemas.openxmlformats.org/officeDocument/2006/relationships/slide" Target="../slides/slide42.xml" /><Relationship Id="rId2" Type="http://schemas.openxmlformats.org/officeDocument/2006/relationships/notesMaster" Target="../notesMasters/notesMaster1.xml" /></Relationships>
</file>

<file path=ppt/notesSlides/_rels/notesSlide43.xml.rels>&#65279;<?xml version="1.0" encoding="utf-8" standalone="yes"?><Relationships xmlns="http://schemas.openxmlformats.org/package/2006/relationships"><Relationship Id="rId1" Type="http://schemas.openxmlformats.org/officeDocument/2006/relationships/slide" Target="../slides/slide43.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1</a:t>
            </a:fld>
            <a:endParaRPr lang="en-US"/>
          </a:p>
        </p:txBody>
      </p:sp>
    </p:spTree>
    <p:extLst>
      <p:ext uri="{BB962C8B-B14F-4D97-AF65-F5344CB8AC3E}">
        <p14:creationId xmlns:p14="http://schemas.microsoft.com/office/powerpoint/2010/main" val="3638706406"/>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10</a:t>
            </a:fld>
            <a:endParaRPr lang="en-US"/>
          </a:p>
        </p:txBody>
      </p:sp>
    </p:spTree>
    <p:extLst>
      <p:ext uri="{BB962C8B-B14F-4D97-AF65-F5344CB8AC3E}">
        <p14:creationId xmlns:p14="http://schemas.microsoft.com/office/powerpoint/2010/main" val="3216098324"/>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11</a:t>
            </a:fld>
            <a:endParaRPr lang="en-US"/>
          </a:p>
        </p:txBody>
      </p:sp>
    </p:spTree>
    <p:extLst>
      <p:ext uri="{BB962C8B-B14F-4D97-AF65-F5344CB8AC3E}">
        <p14:creationId xmlns:p14="http://schemas.microsoft.com/office/powerpoint/2010/main" val="1628331319"/>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12</a:t>
            </a:fld>
            <a:endParaRPr lang="en-US"/>
          </a:p>
        </p:txBody>
      </p:sp>
    </p:spTree>
    <p:extLst>
      <p:ext uri="{BB962C8B-B14F-4D97-AF65-F5344CB8AC3E}">
        <p14:creationId xmlns:p14="http://schemas.microsoft.com/office/powerpoint/2010/main" val="3612478038"/>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13</a:t>
            </a:fld>
            <a:endParaRPr lang="en-US"/>
          </a:p>
        </p:txBody>
      </p:sp>
    </p:spTree>
    <p:extLst>
      <p:ext uri="{BB962C8B-B14F-4D97-AF65-F5344CB8AC3E}">
        <p14:creationId xmlns:p14="http://schemas.microsoft.com/office/powerpoint/2010/main" val="3456926670"/>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14</a:t>
            </a:fld>
            <a:endParaRPr lang="en-US"/>
          </a:p>
        </p:txBody>
      </p:sp>
    </p:spTree>
    <p:extLst>
      <p:ext uri="{BB962C8B-B14F-4D97-AF65-F5344CB8AC3E}">
        <p14:creationId xmlns:p14="http://schemas.microsoft.com/office/powerpoint/2010/main" val="1754011613"/>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15</a:t>
            </a:fld>
            <a:endParaRPr lang="en-US"/>
          </a:p>
        </p:txBody>
      </p:sp>
    </p:spTree>
    <p:extLst>
      <p:ext uri="{BB962C8B-B14F-4D97-AF65-F5344CB8AC3E}">
        <p14:creationId xmlns:p14="http://schemas.microsoft.com/office/powerpoint/2010/main" val="712503355"/>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16</a:t>
            </a:fld>
            <a:endParaRPr lang="en-US"/>
          </a:p>
        </p:txBody>
      </p:sp>
    </p:spTree>
    <p:extLst>
      <p:ext uri="{BB962C8B-B14F-4D97-AF65-F5344CB8AC3E}">
        <p14:creationId xmlns:p14="http://schemas.microsoft.com/office/powerpoint/2010/main" val="311555084"/>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17</a:t>
            </a:fld>
            <a:endParaRPr lang="en-US"/>
          </a:p>
        </p:txBody>
      </p:sp>
    </p:spTree>
    <p:extLst>
      <p:ext uri="{BB962C8B-B14F-4D97-AF65-F5344CB8AC3E}">
        <p14:creationId xmlns:p14="http://schemas.microsoft.com/office/powerpoint/2010/main" val="1892436654"/>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18</a:t>
            </a:fld>
            <a:endParaRPr lang="en-US"/>
          </a:p>
        </p:txBody>
      </p:sp>
    </p:spTree>
    <p:extLst>
      <p:ext uri="{BB962C8B-B14F-4D97-AF65-F5344CB8AC3E}">
        <p14:creationId xmlns:p14="http://schemas.microsoft.com/office/powerpoint/2010/main" val="447767002"/>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19</a:t>
            </a:fld>
            <a:endParaRPr lang="en-US"/>
          </a:p>
        </p:txBody>
      </p:sp>
    </p:spTree>
    <p:extLst>
      <p:ext uri="{BB962C8B-B14F-4D97-AF65-F5344CB8AC3E}">
        <p14:creationId xmlns:p14="http://schemas.microsoft.com/office/powerpoint/2010/main" val="2220725909"/>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2</a:t>
            </a:fld>
            <a:endParaRPr lang="en-US"/>
          </a:p>
        </p:txBody>
      </p:sp>
    </p:spTree>
    <p:extLst>
      <p:ext uri="{BB962C8B-B14F-4D97-AF65-F5344CB8AC3E}">
        <p14:creationId xmlns:p14="http://schemas.microsoft.com/office/powerpoint/2010/main" val="572752985"/>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20</a:t>
            </a:fld>
            <a:endParaRPr lang="en-US"/>
          </a:p>
        </p:txBody>
      </p:sp>
    </p:spTree>
    <p:extLst>
      <p:ext uri="{BB962C8B-B14F-4D97-AF65-F5344CB8AC3E}">
        <p14:creationId xmlns:p14="http://schemas.microsoft.com/office/powerpoint/2010/main" val="4173660517"/>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21</a:t>
            </a:fld>
            <a:endParaRPr lang="en-US"/>
          </a:p>
        </p:txBody>
      </p:sp>
    </p:spTree>
    <p:extLst>
      <p:ext uri="{BB962C8B-B14F-4D97-AF65-F5344CB8AC3E}">
        <p14:creationId xmlns:p14="http://schemas.microsoft.com/office/powerpoint/2010/main" val="3417415776"/>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22</a:t>
            </a:fld>
            <a:endParaRPr lang="en-US"/>
          </a:p>
        </p:txBody>
      </p:sp>
    </p:spTree>
    <p:extLst>
      <p:ext uri="{BB962C8B-B14F-4D97-AF65-F5344CB8AC3E}">
        <p14:creationId xmlns:p14="http://schemas.microsoft.com/office/powerpoint/2010/main" val="1140000128"/>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23</a:t>
            </a:fld>
            <a:endParaRPr lang="en-US"/>
          </a:p>
        </p:txBody>
      </p:sp>
    </p:spTree>
    <p:extLst>
      <p:ext uri="{BB962C8B-B14F-4D97-AF65-F5344CB8AC3E}">
        <p14:creationId xmlns:p14="http://schemas.microsoft.com/office/powerpoint/2010/main" val="203608337"/>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24</a:t>
            </a:fld>
            <a:endParaRPr lang="en-US"/>
          </a:p>
        </p:txBody>
      </p:sp>
    </p:spTree>
    <p:extLst>
      <p:ext uri="{BB962C8B-B14F-4D97-AF65-F5344CB8AC3E}">
        <p14:creationId xmlns:p14="http://schemas.microsoft.com/office/powerpoint/2010/main" val="3486312278"/>
      </p:ext>
    </p:extLst>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25</a:t>
            </a:fld>
            <a:endParaRPr lang="en-US"/>
          </a:p>
        </p:txBody>
      </p:sp>
    </p:spTree>
    <p:extLst>
      <p:ext uri="{BB962C8B-B14F-4D97-AF65-F5344CB8AC3E}">
        <p14:creationId xmlns:p14="http://schemas.microsoft.com/office/powerpoint/2010/main" val="3908626639"/>
      </p:ext>
    </p:extLst>
  </p:cSld>
  <p:clrMapOvr>
    <a:masterClrMapping/>
  </p:clrMapOvr>
</p:notes>
</file>

<file path=ppt/notesSlides/notesSlide26.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26</a:t>
            </a:fld>
            <a:endParaRPr lang="en-US"/>
          </a:p>
        </p:txBody>
      </p:sp>
    </p:spTree>
    <p:extLst>
      <p:ext uri="{BB962C8B-B14F-4D97-AF65-F5344CB8AC3E}">
        <p14:creationId xmlns:p14="http://schemas.microsoft.com/office/powerpoint/2010/main" val="3781641842"/>
      </p:ext>
    </p:extLst>
  </p:cSld>
  <p:clrMapOvr>
    <a:masterClrMapping/>
  </p:clrMapOvr>
</p:notes>
</file>

<file path=ppt/notesSlides/notesSlide27.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27</a:t>
            </a:fld>
            <a:endParaRPr lang="en-US"/>
          </a:p>
        </p:txBody>
      </p:sp>
    </p:spTree>
    <p:extLst>
      <p:ext uri="{BB962C8B-B14F-4D97-AF65-F5344CB8AC3E}">
        <p14:creationId xmlns:p14="http://schemas.microsoft.com/office/powerpoint/2010/main" val="980761059"/>
      </p:ext>
    </p:extLst>
  </p:cSld>
  <p:clrMapOvr>
    <a:masterClrMapping/>
  </p:clrMapOvr>
</p:notes>
</file>

<file path=ppt/notesSlides/notesSlide28.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28</a:t>
            </a:fld>
            <a:endParaRPr lang="en-US"/>
          </a:p>
        </p:txBody>
      </p:sp>
    </p:spTree>
    <p:extLst>
      <p:ext uri="{BB962C8B-B14F-4D97-AF65-F5344CB8AC3E}">
        <p14:creationId xmlns:p14="http://schemas.microsoft.com/office/powerpoint/2010/main" val="2286665268"/>
      </p:ext>
    </p:extLst>
  </p:cSld>
  <p:clrMapOvr>
    <a:masterClrMapping/>
  </p:clrMapOvr>
</p:notes>
</file>

<file path=ppt/notesSlides/notesSlide29.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29</a:t>
            </a:fld>
            <a:endParaRPr lang="en-US"/>
          </a:p>
        </p:txBody>
      </p:sp>
    </p:spTree>
    <p:extLst>
      <p:ext uri="{BB962C8B-B14F-4D97-AF65-F5344CB8AC3E}">
        <p14:creationId xmlns:p14="http://schemas.microsoft.com/office/powerpoint/2010/main" val="1676775064"/>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3</a:t>
            </a:fld>
            <a:endParaRPr lang="en-US"/>
          </a:p>
        </p:txBody>
      </p:sp>
    </p:spTree>
    <p:extLst>
      <p:ext uri="{BB962C8B-B14F-4D97-AF65-F5344CB8AC3E}">
        <p14:creationId xmlns:p14="http://schemas.microsoft.com/office/powerpoint/2010/main" val="1509445716"/>
      </p:ext>
    </p:extLst>
  </p:cSld>
  <p:clrMapOvr>
    <a:masterClrMapping/>
  </p:clrMapOvr>
</p:notes>
</file>

<file path=ppt/notesSlides/notesSlide30.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30</a:t>
            </a:fld>
            <a:endParaRPr lang="en-US"/>
          </a:p>
        </p:txBody>
      </p:sp>
    </p:spTree>
    <p:extLst>
      <p:ext uri="{BB962C8B-B14F-4D97-AF65-F5344CB8AC3E}">
        <p14:creationId xmlns:p14="http://schemas.microsoft.com/office/powerpoint/2010/main" val="329418810"/>
      </p:ext>
    </p:extLst>
  </p:cSld>
  <p:clrMapOvr>
    <a:masterClrMapping/>
  </p:clrMapOvr>
</p:notes>
</file>

<file path=ppt/notesSlides/notesSlide31.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31</a:t>
            </a:fld>
            <a:endParaRPr lang="en-US"/>
          </a:p>
        </p:txBody>
      </p:sp>
    </p:spTree>
    <p:extLst>
      <p:ext uri="{BB962C8B-B14F-4D97-AF65-F5344CB8AC3E}">
        <p14:creationId xmlns:p14="http://schemas.microsoft.com/office/powerpoint/2010/main" val="4216865810"/>
      </p:ext>
    </p:extLst>
  </p:cSld>
  <p:clrMapOvr>
    <a:masterClrMapping/>
  </p:clrMapOvr>
</p:notes>
</file>

<file path=ppt/notesSlides/notesSlide32.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32</a:t>
            </a:fld>
            <a:endParaRPr lang="en-US"/>
          </a:p>
        </p:txBody>
      </p:sp>
    </p:spTree>
    <p:extLst>
      <p:ext uri="{BB962C8B-B14F-4D97-AF65-F5344CB8AC3E}">
        <p14:creationId xmlns:p14="http://schemas.microsoft.com/office/powerpoint/2010/main" val="3542390588"/>
      </p:ext>
    </p:extLst>
  </p:cSld>
  <p:clrMapOvr>
    <a:masterClrMapping/>
  </p:clrMapOvr>
</p:notes>
</file>

<file path=ppt/notesSlides/notesSlide33.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33</a:t>
            </a:fld>
            <a:endParaRPr lang="en-US"/>
          </a:p>
        </p:txBody>
      </p:sp>
    </p:spTree>
    <p:extLst>
      <p:ext uri="{BB962C8B-B14F-4D97-AF65-F5344CB8AC3E}">
        <p14:creationId xmlns:p14="http://schemas.microsoft.com/office/powerpoint/2010/main" val="3377615305"/>
      </p:ext>
    </p:extLst>
  </p:cSld>
  <p:clrMapOvr>
    <a:masterClrMapping/>
  </p:clrMapOvr>
</p:notes>
</file>

<file path=ppt/notesSlides/notesSlide34.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34</a:t>
            </a:fld>
            <a:endParaRPr lang="en-US"/>
          </a:p>
        </p:txBody>
      </p:sp>
    </p:spTree>
    <p:extLst>
      <p:ext uri="{BB962C8B-B14F-4D97-AF65-F5344CB8AC3E}">
        <p14:creationId xmlns:p14="http://schemas.microsoft.com/office/powerpoint/2010/main" val="3665971170"/>
      </p:ext>
    </p:extLst>
  </p:cSld>
  <p:clrMapOvr>
    <a:masterClrMapping/>
  </p:clrMapOvr>
</p:notes>
</file>

<file path=ppt/notesSlides/notesSlide35.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35</a:t>
            </a:fld>
            <a:endParaRPr lang="en-US"/>
          </a:p>
        </p:txBody>
      </p:sp>
    </p:spTree>
    <p:extLst>
      <p:ext uri="{BB962C8B-B14F-4D97-AF65-F5344CB8AC3E}">
        <p14:creationId xmlns:p14="http://schemas.microsoft.com/office/powerpoint/2010/main" val="2535108156"/>
      </p:ext>
    </p:extLst>
  </p:cSld>
  <p:clrMapOvr>
    <a:masterClrMapping/>
  </p:clrMapOvr>
</p:notes>
</file>

<file path=ppt/notesSlides/notesSlide36.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36</a:t>
            </a:fld>
            <a:endParaRPr lang="en-US"/>
          </a:p>
        </p:txBody>
      </p:sp>
    </p:spTree>
    <p:extLst>
      <p:ext uri="{BB962C8B-B14F-4D97-AF65-F5344CB8AC3E}">
        <p14:creationId xmlns:p14="http://schemas.microsoft.com/office/powerpoint/2010/main" val="3897173090"/>
      </p:ext>
    </p:extLst>
  </p:cSld>
  <p:clrMapOvr>
    <a:masterClrMapping/>
  </p:clrMapOvr>
</p:notes>
</file>

<file path=ppt/notesSlides/notesSlide37.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37</a:t>
            </a:fld>
            <a:endParaRPr lang="en-US"/>
          </a:p>
        </p:txBody>
      </p:sp>
    </p:spTree>
    <p:extLst>
      <p:ext uri="{BB962C8B-B14F-4D97-AF65-F5344CB8AC3E}">
        <p14:creationId xmlns:p14="http://schemas.microsoft.com/office/powerpoint/2010/main" val="720223485"/>
      </p:ext>
    </p:extLst>
  </p:cSld>
  <p:clrMapOvr>
    <a:masterClrMapping/>
  </p:clrMapOvr>
</p:notes>
</file>

<file path=ppt/notesSlides/notesSlide38.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38</a:t>
            </a:fld>
            <a:endParaRPr lang="en-US"/>
          </a:p>
        </p:txBody>
      </p:sp>
    </p:spTree>
    <p:extLst>
      <p:ext uri="{BB962C8B-B14F-4D97-AF65-F5344CB8AC3E}">
        <p14:creationId xmlns:p14="http://schemas.microsoft.com/office/powerpoint/2010/main" val="272672022"/>
      </p:ext>
    </p:extLst>
  </p:cSld>
  <p:clrMapOvr>
    <a:masterClrMapping/>
  </p:clrMapOvr>
</p:notes>
</file>

<file path=ppt/notesSlides/notesSlide39.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39</a:t>
            </a:fld>
            <a:endParaRPr lang="en-US"/>
          </a:p>
        </p:txBody>
      </p:sp>
    </p:spTree>
    <p:extLst>
      <p:ext uri="{BB962C8B-B14F-4D97-AF65-F5344CB8AC3E}">
        <p14:creationId xmlns:p14="http://schemas.microsoft.com/office/powerpoint/2010/main" val="1303586990"/>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0ADBE3-A16F-4DB6-A782-73AB85548983}" type="slidenum">
              <a:rPr lang="en-US" smtClean="0"/>
              <a:t>4</a:t>
            </a:fld>
            <a:endParaRPr lang="en-US"/>
          </a:p>
        </p:txBody>
      </p:sp>
    </p:spTree>
    <p:extLst>
      <p:ext uri="{BB962C8B-B14F-4D97-AF65-F5344CB8AC3E}">
        <p14:creationId xmlns:p14="http://schemas.microsoft.com/office/powerpoint/2010/main" val="1028800844"/>
      </p:ext>
    </p:extLst>
  </p:cSld>
  <p:clrMapOvr>
    <a:masterClrMapping/>
  </p:clrMapOvr>
</p:notes>
</file>

<file path=ppt/notesSlides/notesSlide40.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40</a:t>
            </a:fld>
            <a:endParaRPr lang="en-US"/>
          </a:p>
        </p:txBody>
      </p:sp>
    </p:spTree>
    <p:extLst>
      <p:ext uri="{BB962C8B-B14F-4D97-AF65-F5344CB8AC3E}">
        <p14:creationId xmlns:p14="http://schemas.microsoft.com/office/powerpoint/2010/main" val="4033438170"/>
      </p:ext>
    </p:extLst>
  </p:cSld>
  <p:clrMapOvr>
    <a:masterClrMapping/>
  </p:clrMapOvr>
</p:notes>
</file>

<file path=ppt/notesSlides/notesSlide41.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41</a:t>
            </a:fld>
            <a:endParaRPr lang="en-US"/>
          </a:p>
        </p:txBody>
      </p:sp>
    </p:spTree>
    <p:extLst>
      <p:ext uri="{BB962C8B-B14F-4D97-AF65-F5344CB8AC3E}">
        <p14:creationId xmlns:p14="http://schemas.microsoft.com/office/powerpoint/2010/main" val="3864818719"/>
      </p:ext>
    </p:extLst>
  </p:cSld>
  <p:clrMapOvr>
    <a:masterClrMapping/>
  </p:clrMapOvr>
</p:notes>
</file>

<file path=ppt/notesSlides/notesSlide42.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0ADBE3-A16F-4DB6-A782-73AB85548983}" type="slidenum">
              <a:rPr lang="en-US" smtClean="0"/>
              <a:t>42</a:t>
            </a:fld>
            <a:endParaRPr lang="en-US"/>
          </a:p>
        </p:txBody>
      </p:sp>
    </p:spTree>
    <p:extLst>
      <p:ext uri="{BB962C8B-B14F-4D97-AF65-F5344CB8AC3E}">
        <p14:creationId xmlns:p14="http://schemas.microsoft.com/office/powerpoint/2010/main" val="1803853303"/>
      </p:ext>
    </p:extLst>
  </p:cSld>
  <p:clrMapOvr>
    <a:masterClrMapping/>
  </p:clrMapOvr>
</p:notes>
</file>

<file path=ppt/notesSlides/notesSlide43.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0ADBE3-A16F-4DB6-A782-73AB85548983}" type="slidenum">
              <a:rPr lang="en-US" smtClean="0"/>
              <a:t>43</a:t>
            </a:fld>
            <a:endParaRPr lang="en-US"/>
          </a:p>
        </p:txBody>
      </p:sp>
    </p:spTree>
    <p:extLst>
      <p:ext uri="{BB962C8B-B14F-4D97-AF65-F5344CB8AC3E}">
        <p14:creationId xmlns:p14="http://schemas.microsoft.com/office/powerpoint/2010/main" val="2764208932"/>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5</a:t>
            </a:fld>
            <a:endParaRPr lang="en-US"/>
          </a:p>
        </p:txBody>
      </p:sp>
    </p:spTree>
    <p:extLst>
      <p:ext uri="{BB962C8B-B14F-4D97-AF65-F5344CB8AC3E}">
        <p14:creationId xmlns:p14="http://schemas.microsoft.com/office/powerpoint/2010/main" val="3296127892"/>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6</a:t>
            </a:fld>
            <a:endParaRPr lang="en-US"/>
          </a:p>
        </p:txBody>
      </p:sp>
    </p:spTree>
    <p:extLst>
      <p:ext uri="{BB962C8B-B14F-4D97-AF65-F5344CB8AC3E}">
        <p14:creationId xmlns:p14="http://schemas.microsoft.com/office/powerpoint/2010/main" val="1729410158"/>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7</a:t>
            </a:fld>
            <a:endParaRPr lang="en-US"/>
          </a:p>
        </p:txBody>
      </p:sp>
    </p:spTree>
    <p:extLst>
      <p:ext uri="{BB962C8B-B14F-4D97-AF65-F5344CB8AC3E}">
        <p14:creationId xmlns:p14="http://schemas.microsoft.com/office/powerpoint/2010/main" val="2211986214"/>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8</a:t>
            </a:fld>
            <a:endParaRPr lang="en-US"/>
          </a:p>
        </p:txBody>
      </p:sp>
    </p:spTree>
    <p:extLst>
      <p:ext uri="{BB962C8B-B14F-4D97-AF65-F5344CB8AC3E}">
        <p14:creationId xmlns:p14="http://schemas.microsoft.com/office/powerpoint/2010/main" val="2368343330"/>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2D1E7E-60CA-4359-A9AF-A0B63D439A94}" type="slidenum">
              <a:rPr lang="en-US" smtClean="0"/>
              <a:t>9</a:t>
            </a:fld>
            <a:endParaRPr lang="en-US"/>
          </a:p>
        </p:txBody>
      </p:sp>
    </p:spTree>
    <p:extLst>
      <p:ext uri="{BB962C8B-B14F-4D97-AF65-F5344CB8AC3E}">
        <p14:creationId xmlns:p14="http://schemas.microsoft.com/office/powerpoint/2010/main" val="2284154022"/>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Title Slide">
    <p:spTree>
      <p:nvGrpSpPr>
        <p:cNvPr id="1" name=""/>
        <p:cNvGrpSpPr/>
        <p:nvPr/>
      </p:nvGrpSpPr>
      <p:grpSpPr>
        <a:xfrm>
          <a:off x="0" y="0"/>
          <a: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4A83B42A-6245-4514-99AA-FF95A2D5DEE2}" type="datetime1">
              <a:rPr lang="en-US" smtClean="0"/>
              <a:t>8/13/2025</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1978894B-DD9F-4346-9D5A-84DF89F10812}" type="slidenum">
              <a:rPr lang="en-US" smtClean="0"/>
              <a:t>‹#›</a:t>
            </a:fld>
            <a:endParaRPr lang="en-US"/>
          </a:p>
        </p:txBody>
      </p:sp>
    </p:spTree>
    <p:extLst>
      <p:ext uri="{BB962C8B-B14F-4D97-AF65-F5344CB8AC3E}">
        <p14:creationId xmlns:p14="http://schemas.microsoft.com/office/powerpoint/2010/main" val="762624266"/>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Title and Vertical Text">
    <p:spTree>
      <p:nvGrpSpPr>
        <p:cNvPr id="1" name=""/>
        <p:cNvGrpSpPr/>
        <p:nvPr/>
      </p:nvGrpSpPr>
      <p:grpSpPr>
        <a:xfrm>
          <a:off x="0" y="0"/>
          <a: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3C6861F1-C78F-4ED7-BFEB-B6E527D9B762}" type="datetime1">
              <a:rPr lang="en-US" smtClean="0"/>
              <a:t>8/13/2025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78894B-DD9F-4346-9D5A-84DF89F10812}" type="slidenum">
              <a:rPr lang="en-US" smtClean="0"/>
              <a:t>‹#›</a:t>
            </a:fld>
            <a:endParaRPr lang="en-US"/>
          </a:p>
        </p:txBody>
      </p:sp>
    </p:spTree>
    <p:extLst>
      <p:ext uri="{BB962C8B-B14F-4D97-AF65-F5344CB8AC3E}">
        <p14:creationId xmlns:p14="http://schemas.microsoft.com/office/powerpoint/2010/main" val="1039378807"/>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Vertical Title and Text">
    <p:spTree>
      <p:nvGrpSpPr>
        <p:cNvPr id="1" name=""/>
        <p:cNvGrpSpPr/>
        <p:nvPr/>
      </p:nvGrpSpPr>
      <p:grpSpPr>
        <a:xfrm>
          <a:off x="0" y="0"/>
          <a: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2FD89C5D-4B31-4FB6-A79E-68FEF0204031}" type="datetime1">
              <a:rPr lang="en-US" smtClean="0"/>
              <a:t>8/13/2025</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1978894B-DD9F-4346-9D5A-84DF89F10812}" type="slidenum">
              <a:rPr lang="en-US" smtClean="0"/>
              <a:t>‹#›</a:t>
            </a:fld>
            <a:endParaRPr lang="en-US"/>
          </a:p>
        </p:txBody>
      </p:sp>
    </p:spTree>
    <p:extLst>
      <p:ext uri="{BB962C8B-B14F-4D97-AF65-F5344CB8AC3E}">
        <p14:creationId xmlns:p14="http://schemas.microsoft.com/office/powerpoint/2010/main" val="268682510"/>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5C5E6E2D-7652-4588-B53D-42D240E52C5F}" type="datetime1">
              <a:rPr lang="en-US" smtClean="0"/>
              <a:t>8/13/2025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1978894B-DD9F-4346-9D5A-84DF89F10812}" type="slidenum">
              <a:rPr lang="en-US" smtClean="0"/>
              <a:t>‹#›</a:t>
            </a:fld>
            <a:endParaRPr lang="en-US"/>
          </a:p>
        </p:txBody>
      </p:sp>
    </p:spTree>
    <p:extLst>
      <p:ext uri="{BB962C8B-B14F-4D97-AF65-F5344CB8AC3E}">
        <p14:creationId xmlns:p14="http://schemas.microsoft.com/office/powerpoint/2010/main" val="1792343475"/>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Section Header">
    <p:spTree>
      <p:nvGrpSpPr>
        <p:cNvPr id="1" name=""/>
        <p:cNvGrpSpPr/>
        <p:nvPr/>
      </p:nvGrpSpPr>
      <p:grpSpPr>
        <a:xfrm>
          <a:off x="0" y="0"/>
          <a: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151B07D0-B34F-4000-82D4-16AB6C8E4542}" type="datetime1">
              <a:rPr lang="en-US" smtClean="0"/>
              <a:t>8/13/2025</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1978894B-DD9F-4346-9D5A-84DF89F10812}" type="slidenum">
              <a:rPr lang="en-US" smtClean="0"/>
              <a:t>‹#›</a:t>
            </a:fld>
            <a:endParaRPr lang="en-US"/>
          </a:p>
        </p:txBody>
      </p:sp>
    </p:spTree>
    <p:extLst>
      <p:ext uri="{BB962C8B-B14F-4D97-AF65-F5344CB8AC3E}">
        <p14:creationId xmlns:p14="http://schemas.microsoft.com/office/powerpoint/2010/main" val="2456499012"/>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Two Content">
    <p:spTree>
      <p:nvGrpSpPr>
        <p:cNvPr id="1" name=""/>
        <p:cNvGrpSpPr/>
        <p:nvPr/>
      </p:nvGrpSpPr>
      <p:grpSpPr>
        <a:xfrm>
          <a:off x="0" y="0"/>
          <a: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241A4637-4DC8-48C9-993D-210711B39CE6}" type="datetime1">
              <a:rPr lang="en-US" smtClean="0"/>
              <a:t>8/13/2025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78894B-DD9F-4346-9D5A-84DF89F10812}" type="slidenum">
              <a:rPr lang="en-US" smtClean="0"/>
              <a:t>‹#›</a:t>
            </a:fld>
            <a:endParaRPr lang="en-US"/>
          </a:p>
        </p:txBody>
      </p:sp>
    </p:spTree>
    <p:extLst>
      <p:ext uri="{BB962C8B-B14F-4D97-AF65-F5344CB8AC3E}">
        <p14:creationId xmlns:p14="http://schemas.microsoft.com/office/powerpoint/2010/main" val="4158212895"/>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Comparison">
    <p:spTree>
      <p:nvGrpSpPr>
        <p:cNvPr id="1" name=""/>
        <p:cNvGrpSpPr/>
        <p:nvPr/>
      </p:nvGrpSpPr>
      <p:grpSpPr>
        <a:xfrm>
          <a:off x="0" y="0"/>
          <a: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3291C1AD-8FD2-4B22-943D-CF2B2B5205BF}" type="datetime1">
              <a:rPr lang="en-US" smtClean="0"/>
              <a:t>8/13/2025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78894B-DD9F-4346-9D5A-84DF89F10812}" type="slidenum">
              <a:rPr lang="en-US" smtClean="0"/>
              <a:t>‹#›</a:t>
            </a:fld>
            <a:endParaRPr lang="en-US"/>
          </a:p>
        </p:txBody>
      </p:sp>
    </p:spTree>
    <p:extLst>
      <p:ext uri="{BB962C8B-B14F-4D97-AF65-F5344CB8AC3E}">
        <p14:creationId xmlns:p14="http://schemas.microsoft.com/office/powerpoint/2010/main" val="2968925115"/>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9F200406-4277-40C1-95CF-CBA18A11D76D}" type="datetime1">
              <a:rPr lang="en-US" smtClean="0"/>
              <a:t>8/13/2025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11079255" y="6431512"/>
            <a:ext cx="1052510" cy="365125"/>
          </a:xfrm>
        </p:spPr>
        <p:txBody>
          <a:bodyPr/>
          <a:lstStyle/>
          <a:p>
            <a:fld id="{1978894B-DD9F-4346-9D5A-84DF89F10812}" type="slidenum">
              <a:rPr lang="en-US" smtClean="0"/>
              <a:t>‹#›</a:t>
            </a:fld>
            <a:endParaRPr lang="en-US"/>
          </a:p>
        </p:txBody>
      </p:sp>
    </p:spTree>
    <p:extLst>
      <p:ext uri="{BB962C8B-B14F-4D97-AF65-F5344CB8AC3E}">
        <p14:creationId xmlns:p14="http://schemas.microsoft.com/office/powerpoint/2010/main" val="3577608923"/>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F43BE6FF-0511-42AC-B6D3-3B527E0F9AEE}" type="datetime1">
              <a:rPr lang="en-US" smtClean="0"/>
              <a:t>8/13/2025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78894B-DD9F-4346-9D5A-84DF89F10812}" type="slidenum">
              <a:rPr lang="en-US" smtClean="0"/>
              <a:t>‹#›</a:t>
            </a:fld>
            <a:endParaRPr lang="en-US"/>
          </a:p>
        </p:txBody>
      </p:sp>
    </p:spTree>
    <p:extLst>
      <p:ext uri="{BB962C8B-B14F-4D97-AF65-F5344CB8AC3E}">
        <p14:creationId xmlns:p14="http://schemas.microsoft.com/office/powerpoint/2010/main" val="464978667"/>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Content with Caption">
    <p:spTree>
      <p:nvGrpSpPr>
        <p:cNvPr id="1" name=""/>
        <p:cNvGrpSpPr/>
        <p:nvPr/>
      </p:nvGrpSpPr>
      <p:grpSpPr>
        <a:xfrm>
          <a:off x="0" y="0"/>
          <a: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684A08D1-E904-4C99-9605-C94AA8808068}" type="datetime1">
              <a:rPr lang="en-US" smtClean="0"/>
              <a:t>8/13/2025</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1978894B-DD9F-4346-9D5A-84DF89F10812}" type="slidenum">
              <a:rPr lang="en-US" smtClean="0"/>
              <a:t>‹#›</a:t>
            </a:fld>
            <a:endParaRPr lang="en-US"/>
          </a:p>
        </p:txBody>
      </p:sp>
    </p:spTree>
    <p:extLst>
      <p:ext uri="{BB962C8B-B14F-4D97-AF65-F5344CB8AC3E}">
        <p14:creationId xmlns:p14="http://schemas.microsoft.com/office/powerpoint/2010/main" val="3793342695"/>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Picture with Caption">
    <p:spTree>
      <p:nvGrpSpPr>
        <p:cNvPr id="1" name=""/>
        <p:cNvGrpSpPr/>
        <p:nvPr/>
      </p:nvGrpSpPr>
      <p:grpSpPr>
        <a:xfrm>
          <a:off x="0" y="0"/>
          <a: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C10C815-BFFC-4C29-83AD-1268282FF32C}" type="datetime1">
              <a:rPr lang="en-US" smtClean="0"/>
              <a:t>8/13/2025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78894B-DD9F-4346-9D5A-84DF89F10812}" type="slidenum">
              <a:rPr lang="en-US" smtClean="0"/>
              <a:t>‹#›</a:t>
            </a:fld>
            <a:endParaRPr lang="en-US"/>
          </a:p>
        </p:txBody>
      </p:sp>
    </p:spTree>
    <p:extLst>
      <p:ext uri="{BB962C8B-B14F-4D97-AF65-F5344CB8AC3E}">
        <p14:creationId xmlns:p14="http://schemas.microsoft.com/office/powerpoint/2010/main" val="1990419355"/>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E50199E2-CDC7-4842-AE28-704715D89E9B}" type="datetime1">
              <a:rPr lang="en-US" smtClean="0"/>
              <a:t>8/13/2025</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1978894B-DD9F-4346-9D5A-84DF89F10812}"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14394819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1.xml" /><Relationship Id="rId3" Type="http://schemas.openxmlformats.org/officeDocument/2006/relationships/image" Target="../media/image1.jpeg" /><Relationship Id="rId4" Type="http://schemas.openxmlformats.org/officeDocument/2006/relationships/image" Target="../media/image2.jpeg" /><Relationship Id="rId5" Type="http://schemas.openxmlformats.org/officeDocument/2006/relationships/image" Target="../media/image3.jpe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10.xml" /><Relationship Id="rId3" Type="http://schemas.openxmlformats.org/officeDocument/2006/relationships/tags" Target="../tags/tag2.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11.xml" /><Relationship Id="rId3" Type="http://schemas.openxmlformats.org/officeDocument/2006/relationships/tags" Target="../tags/tag3.xml" /><Relationship Id="rId4" Type="http://schemas.openxmlformats.org/officeDocument/2006/relationships/tags" Target="../tags/tag4.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12.xml" /><Relationship Id="rId3" Type="http://schemas.openxmlformats.org/officeDocument/2006/relationships/tags" Target="../tags/tag5.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13.xml" /><Relationship Id="rId3" Type="http://schemas.openxmlformats.org/officeDocument/2006/relationships/image" Target="../media/image4.png" /><Relationship Id="rId4" Type="http://schemas.openxmlformats.org/officeDocument/2006/relationships/image" Target="../media/image5.svg"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14.xml" /><Relationship Id="rId3" Type="http://schemas.openxmlformats.org/officeDocument/2006/relationships/tags" Target="../tags/tag6.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15.xml" /><Relationship Id="rId3" Type="http://schemas.openxmlformats.org/officeDocument/2006/relationships/image" Target="../media/image4.png" /><Relationship Id="rId4" Type="http://schemas.openxmlformats.org/officeDocument/2006/relationships/image" Target="../media/image5.svg"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16.xml" /><Relationship Id="rId3" Type="http://schemas.openxmlformats.org/officeDocument/2006/relationships/tags" Target="../tags/tag7.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17.xml" /><Relationship Id="rId3" Type="http://schemas.openxmlformats.org/officeDocument/2006/relationships/tags" Target="../tags/tag8.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18.xml" /><Relationship Id="rId3" Type="http://schemas.openxmlformats.org/officeDocument/2006/relationships/tags" Target="../tags/tag9.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19.xml" /><Relationship Id="rId3" Type="http://schemas.openxmlformats.org/officeDocument/2006/relationships/tags" Target="../tags/tag10.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2.xml" /><Relationship Id="rId3" Type="http://schemas.openxmlformats.org/officeDocument/2006/relationships/image" Target="../media/image4.png" /><Relationship Id="rId4" Type="http://schemas.openxmlformats.org/officeDocument/2006/relationships/image" Target="../media/image5.svg"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20.xml" /><Relationship Id="rId3" Type="http://schemas.openxmlformats.org/officeDocument/2006/relationships/tags" Target="../tags/tag11.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21.xml" /><Relationship Id="rId3" Type="http://schemas.openxmlformats.org/officeDocument/2006/relationships/image" Target="../media/image24.png"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22.xml" /><Relationship Id="rId3" Type="http://schemas.openxmlformats.org/officeDocument/2006/relationships/image" Target="../media/image4.png" /><Relationship Id="rId4" Type="http://schemas.openxmlformats.org/officeDocument/2006/relationships/image" Target="../media/image5.svg"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23.xml" /><Relationship Id="rId3" Type="http://schemas.openxmlformats.org/officeDocument/2006/relationships/tags" Target="../tags/tag12.xml" /><Relationship Id="rId4" Type="http://schemas.openxmlformats.org/officeDocument/2006/relationships/tags" Target="../tags/tag13.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24.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25.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26.xml" /><Relationship Id="rId3" Type="http://schemas.openxmlformats.org/officeDocument/2006/relationships/tags" Target="../tags/tag14.xml" /><Relationship Id="rId4" Type="http://schemas.openxmlformats.org/officeDocument/2006/relationships/image" Target="../media/image25.png" /><Relationship Id="rId5" Type="http://schemas.microsoft.com/office/2007/relationships/hdphoto" Target="../media/image26.wdp" /><Relationship Id="rId6" Type="http://schemas.openxmlformats.org/officeDocument/2006/relationships/tags" Target="../tags/tag15.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27.xml" /><Relationship Id="rId3" Type="http://schemas.openxmlformats.org/officeDocument/2006/relationships/image" Target="../media/image4.png" /><Relationship Id="rId4" Type="http://schemas.openxmlformats.org/officeDocument/2006/relationships/image" Target="../media/image5.svg"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28.xml" /><Relationship Id="rId3" Type="http://schemas.openxmlformats.org/officeDocument/2006/relationships/tags" Target="../tags/tag16.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29.xml" /><Relationship Id="rId3" Type="http://schemas.openxmlformats.org/officeDocument/2006/relationships/tags" Target="../tags/tag17.xml" /><Relationship Id="rId4" Type="http://schemas.openxmlformats.org/officeDocument/2006/relationships/tags" Target="../tags/tag18.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6.xml" /><Relationship Id="rId10" Type="http://schemas.openxmlformats.org/officeDocument/2006/relationships/image" Target="../media/image13.svg" /><Relationship Id="rId2" Type="http://schemas.openxmlformats.org/officeDocument/2006/relationships/notesSlide" Target="../notesSlides/notesSlide3.xml" /><Relationship Id="rId3" Type="http://schemas.openxmlformats.org/officeDocument/2006/relationships/image" Target="../media/image6.png" /><Relationship Id="rId4" Type="http://schemas.openxmlformats.org/officeDocument/2006/relationships/image" Target="../media/image7.svg" /><Relationship Id="rId5" Type="http://schemas.openxmlformats.org/officeDocument/2006/relationships/image" Target="../media/image8.png" /><Relationship Id="rId6" Type="http://schemas.openxmlformats.org/officeDocument/2006/relationships/image" Target="../media/image9.svg" /><Relationship Id="rId7" Type="http://schemas.openxmlformats.org/officeDocument/2006/relationships/image" Target="../media/image10.png" /><Relationship Id="rId8" Type="http://schemas.openxmlformats.org/officeDocument/2006/relationships/image" Target="../media/image11.svg" /><Relationship Id="rId9" Type="http://schemas.openxmlformats.org/officeDocument/2006/relationships/image" Target="../media/image12.png"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30.xml" /><Relationship Id="rId3" Type="http://schemas.openxmlformats.org/officeDocument/2006/relationships/tags" Target="../tags/tag19.xm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31.xml" /><Relationship Id="rId3" Type="http://schemas.openxmlformats.org/officeDocument/2006/relationships/tags" Target="../tags/tag20.xml"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32.xml" /><Relationship Id="rId3" Type="http://schemas.openxmlformats.org/officeDocument/2006/relationships/image" Target="../media/image4.png" /><Relationship Id="rId4" Type="http://schemas.openxmlformats.org/officeDocument/2006/relationships/image" Target="../media/image5.svg"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33.xml" /><Relationship Id="rId3" Type="http://schemas.openxmlformats.org/officeDocument/2006/relationships/tags" Target="../tags/tag21.xml"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34.xml" /><Relationship Id="rId3" Type="http://schemas.openxmlformats.org/officeDocument/2006/relationships/image" Target="../media/image4.png" /><Relationship Id="rId4" Type="http://schemas.openxmlformats.org/officeDocument/2006/relationships/image" Target="../media/image5.svg"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35.xml" /><Relationship Id="rId3" Type="http://schemas.openxmlformats.org/officeDocument/2006/relationships/tags" Target="../tags/tag22.xml"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36.xml" /><Relationship Id="rId3" Type="http://schemas.openxmlformats.org/officeDocument/2006/relationships/tags" Target="../tags/tag23.xml" /></Relationships>
</file>

<file path=ppt/slides/_rels/slide37.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37.xml" /><Relationship Id="rId3" Type="http://schemas.openxmlformats.org/officeDocument/2006/relationships/tags" Target="../tags/tag24.xml" /><Relationship Id="rId4" Type="http://schemas.openxmlformats.org/officeDocument/2006/relationships/image" Target="../media/image27.png" /></Relationships>
</file>

<file path=ppt/slides/_rels/slide38.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38.xml" /><Relationship Id="rId3" Type="http://schemas.openxmlformats.org/officeDocument/2006/relationships/image" Target="../media/image4.png" /><Relationship Id="rId4" Type="http://schemas.openxmlformats.org/officeDocument/2006/relationships/image" Target="../media/image5.svg" /></Relationships>
</file>

<file path=ppt/slides/_rels/slide39.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39.xml" /><Relationship Id="rId3" Type="http://schemas.openxmlformats.org/officeDocument/2006/relationships/tags" Target="../tags/tag25.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6.xml" /><Relationship Id="rId10" Type="http://schemas.openxmlformats.org/officeDocument/2006/relationships/image" Target="../media/image21.svg" /><Relationship Id="rId11" Type="http://schemas.openxmlformats.org/officeDocument/2006/relationships/image" Target="../media/image22.png" /><Relationship Id="rId12" Type="http://schemas.openxmlformats.org/officeDocument/2006/relationships/image" Target="../media/image23.svg" /><Relationship Id="rId2" Type="http://schemas.openxmlformats.org/officeDocument/2006/relationships/notesSlide" Target="../notesSlides/notesSlide4.xml" /><Relationship Id="rId3" Type="http://schemas.openxmlformats.org/officeDocument/2006/relationships/image" Target="../media/image14.png" /><Relationship Id="rId4" Type="http://schemas.openxmlformats.org/officeDocument/2006/relationships/image" Target="../media/image15.svg" /><Relationship Id="rId5" Type="http://schemas.openxmlformats.org/officeDocument/2006/relationships/image" Target="../media/image16.png" /><Relationship Id="rId6" Type="http://schemas.openxmlformats.org/officeDocument/2006/relationships/image" Target="../media/image17.svg" /><Relationship Id="rId7" Type="http://schemas.openxmlformats.org/officeDocument/2006/relationships/image" Target="../media/image18.png" /><Relationship Id="rId8" Type="http://schemas.openxmlformats.org/officeDocument/2006/relationships/image" Target="../media/image19.svg" /><Relationship Id="rId9" Type="http://schemas.openxmlformats.org/officeDocument/2006/relationships/image" Target="../media/image20.png" /></Relationships>
</file>

<file path=ppt/slides/_rels/slide4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0.xml" /></Relationships>
</file>

<file path=ppt/slides/_rels/slide41.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41.xml" /><Relationship Id="rId3" Type="http://schemas.openxmlformats.org/officeDocument/2006/relationships/image" Target="../media/image4.png" /><Relationship Id="rId4" Type="http://schemas.openxmlformats.org/officeDocument/2006/relationships/image" Target="../media/image5.svg" /></Relationships>
</file>

<file path=ppt/slides/_rels/slide42.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42.xml" /></Relationships>
</file>

<file path=ppt/slides/_rels/slide43.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43.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5.xml" /><Relationship Id="rId3" Type="http://schemas.openxmlformats.org/officeDocument/2006/relationships/image" Target="../media/image4.png" /><Relationship Id="rId4" Type="http://schemas.openxmlformats.org/officeDocument/2006/relationships/image" Target="../media/image5.sv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7.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8.xml" /><Relationship Id="rId3" Type="http://schemas.openxmlformats.org/officeDocument/2006/relationships/image" Target="../media/image4.png" /><Relationship Id="rId4" Type="http://schemas.openxmlformats.org/officeDocument/2006/relationships/image" Target="../media/image5.sv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9.xml" /><Relationship Id="rId3" Type="http://schemas.openxmlformats.org/officeDocument/2006/relationships/tags" Target="../tags/tag1.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575894" y="729658"/>
            <a:ext cx="11029616" cy="988332"/>
          </a:xfrm>
        </p:spPr>
        <p:txBody>
          <a:bodyPr>
            <a:normAutofit/>
          </a:bodyPr>
          <a:lstStyle/>
          <a:p>
            <a:pPr algn="r"/>
            <a:r>
              <a:rPr lang="en-US" sz="3600"/>
              <a:t>		Bail Partnership Agreement Training</a:t>
            </a:r>
            <a:r>
              <a:rPr lang="en-US"/>
              <a:t>			</a:t>
            </a:r>
          </a:p>
        </p:txBody>
      </p:sp>
      <p:pic>
        <p:nvPicPr>
          <p:cNvPr id="7" name="Picture 6">
            <a:extLst>
              <a:ext uri="{FF2B5EF4-FFF2-40B4-BE49-F238E27FC236}">
                <a16:creationId xmlns:a16="http://schemas.microsoft.com/office/drawing/2014/main" id="{67CF8EE0-D604-5237-6108-E81AD7A04F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97286" y="2239143"/>
            <a:ext cx="1727976" cy="2178327"/>
          </a:xfrm>
          <a:prstGeom prst="rect">
            <a:avLst/>
          </a:prstGeom>
        </p:spPr>
      </p:pic>
      <p:pic>
        <p:nvPicPr>
          <p:cNvPr id="9" name="Picture 8">
            <a:extLst>
              <a:ext uri="{FF2B5EF4-FFF2-40B4-BE49-F238E27FC236}">
                <a16:creationId xmlns:a16="http://schemas.microsoft.com/office/drawing/2014/main" id="{DB221334-99DC-614A-8E99-14EF2345EDE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72754" y="2256745"/>
            <a:ext cx="1725933" cy="2157417"/>
          </a:xfrm>
          <a:prstGeom prst="rect">
            <a:avLst/>
          </a:prstGeom>
        </p:spPr>
      </p:pic>
      <p:sp>
        <p:nvSpPr>
          <p:cNvPr id="3" name="Slide Number Placeholder 2">
            <a:extLst>
              <a:ext uri="{FF2B5EF4-FFF2-40B4-BE49-F238E27FC236}">
                <a16:creationId xmlns:a16="http://schemas.microsoft.com/office/drawing/2014/main" id="{6058DE7A-6FD0-2A2F-D1CD-98529372544D}"/>
              </a:ext>
            </a:extLst>
          </p:cNvPr>
          <p:cNvSpPr>
            <a:spLocks noGrp="1"/>
          </p:cNvSpPr>
          <p:nvPr>
            <p:ph type="sldNum" sz="quarter" idx="12"/>
          </p:nvPr>
        </p:nvSpPr>
        <p:spPr/>
        <p:txBody>
          <a:bodyPr/>
          <a:lstStyle/>
          <a:p>
            <a:fld id="{1978894B-DD9F-4346-9D5A-84DF89F10812}" type="slidenum">
              <a:rPr lang="en-US" smtClean="0"/>
              <a:t>1</a:t>
            </a:fld>
            <a:endParaRPr lang="en-US"/>
          </a:p>
        </p:txBody>
      </p:sp>
      <p:graphicFrame>
        <p:nvGraphicFramePr>
          <p:cNvPr id="8" name="Table 9">
            <a:extLst>
              <a:ext uri="{FF2B5EF4-FFF2-40B4-BE49-F238E27FC236}">
                <a16:creationId xmlns:a16="http://schemas.microsoft.com/office/drawing/2014/main" id="{3CC0F6F5-B768-6583-62E3-35937B8C39A3}"/>
              </a:ext>
            </a:extLst>
          </p:cNvPr>
          <p:cNvGraphicFramePr>
            <a:graphicFrameLocks noGrp="1"/>
          </p:cNvGraphicFramePr>
          <p:nvPr>
            <p:extLst>
              <p:ext uri="{D42A27DB-BD31-4B8C-83A1-F6EECF244321}">
                <p14:modId xmlns:p14="http://schemas.microsoft.com/office/powerpoint/2010/main" val="1560348608"/>
              </p:ext>
            </p:extLst>
          </p:nvPr>
        </p:nvGraphicFramePr>
        <p:xfrm>
          <a:off x="918264" y="4451942"/>
          <a:ext cx="10356880" cy="2103120"/>
        </p:xfrm>
        <a:graphic>
          <a:graphicData uri="http://schemas.openxmlformats.org/drawingml/2006/table">
            <a:tbl>
              <a:tblPr firstRow="1" bandRow="1">
                <a:tableStyleId>{5C22544A-7EE6-4342-B048-85BDC9FD1C3A}</a:tableStyleId>
              </a:tblPr>
              <a:tblGrid>
                <a:gridCol w="229049">
                  <a:extLst>
                    <a:ext uri="{9D8B030D-6E8A-4147-A177-3AD203B41FA5}">
                      <a16:colId xmlns:a16="http://schemas.microsoft.com/office/drawing/2014/main" val="4112482938"/>
                    </a:ext>
                  </a:extLst>
                </a:gridCol>
                <a:gridCol w="3243532">
                  <a:extLst>
                    <a:ext uri="{9D8B030D-6E8A-4147-A177-3AD203B41FA5}">
                      <a16:colId xmlns:a16="http://schemas.microsoft.com/office/drawing/2014/main" val="1303983466"/>
                    </a:ext>
                  </a:extLst>
                </a:gridCol>
                <a:gridCol w="3390181">
                  <a:extLst>
                    <a:ext uri="{9D8B030D-6E8A-4147-A177-3AD203B41FA5}">
                      <a16:colId xmlns:a16="http://schemas.microsoft.com/office/drawing/2014/main" val="1881679659"/>
                    </a:ext>
                  </a:extLst>
                </a:gridCol>
                <a:gridCol w="3494118">
                  <a:extLst>
                    <a:ext uri="{9D8B030D-6E8A-4147-A177-3AD203B41FA5}">
                      <a16:colId xmlns:a16="http://schemas.microsoft.com/office/drawing/2014/main" val="147629921"/>
                    </a:ext>
                  </a:extLst>
                </a:gridCol>
              </a:tblGrid>
              <a:tr h="370840">
                <a:tc>
                  <a:txBody>
                    <a:bodyPr vert="horz" wrap="square"/>
                    <a:lstStyle/>
                    <a:p>
                      <a:pPr marL="0" indent="0" algn="ctr">
                        <a:spcBef>
                          <a:spcPct val="0"/>
                        </a:spcBef>
                        <a:buNone/>
                      </a:pPr>
                      <a:endParaRPr lang="en-US" b="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vert="horz" wrap="square"/>
                    <a:lstStyle/>
                    <a:p>
                      <a:pPr marL="0" indent="0" algn="ctr">
                        <a:spcBef>
                          <a:spcPct val="0"/>
                        </a:spcBef>
                        <a:buNone/>
                      </a:pPr>
                      <a:r>
                        <a:rPr lang="en-US" sz="1600" b="1">
                          <a:solidFill>
                            <a:schemeClr val="tx1"/>
                          </a:solidFill>
                        </a:rPr>
                        <a:t>Phil Mayor</a:t>
                      </a:r>
                    </a:p>
                    <a:p>
                      <a:pPr marL="0" indent="0" algn="ctr">
                        <a:spcBef>
                          <a:spcPct val="0"/>
                        </a:spcBef>
                        <a:buNone/>
                      </a:pPr>
                      <a:r>
                        <a:rPr lang="en-US" b="0">
                          <a:solidFill>
                            <a:schemeClr val="tx1"/>
                          </a:solidFill>
                        </a:rPr>
                        <a:t>Senior Staff Attorney</a:t>
                      </a:r>
                    </a:p>
                    <a:p>
                      <a:pPr marL="0" indent="0" algn="ctr">
                        <a:spcBef>
                          <a:spcPct val="0"/>
                        </a:spcBef>
                        <a:buNone/>
                      </a:pPr>
                      <a:r>
                        <a:rPr lang="en-US" sz="1600" b="0">
                          <a:solidFill>
                            <a:schemeClr val="tx1"/>
                          </a:solidFill>
                        </a:rPr>
                        <a:t>ACLU Michigan</a:t>
                      </a:r>
                    </a:p>
                    <a:p>
                      <a:pPr marL="0" indent="0" algn="ctr">
                        <a:spcBef>
                          <a:spcPct val="0"/>
                        </a:spcBef>
                        <a:buNone/>
                      </a:pPr>
                      <a:endParaRPr lang="en-US" b="0">
                        <a:solidFill>
                          <a:schemeClr val="tx1"/>
                        </a:solidFill>
                      </a:endParaRPr>
                    </a:p>
                    <a:p>
                      <a:pPr marL="0" indent="0" algn="ctr">
                        <a:spcBef>
                          <a:spcPct val="0"/>
                        </a:spcBef>
                        <a:buNone/>
                      </a:pPr>
                      <a:endParaRPr lang="en-US" b="0">
                        <a:solidFill>
                          <a:schemeClr val="tx1"/>
                        </a:solidFill>
                      </a:endParaRPr>
                    </a:p>
                    <a:p>
                      <a:pPr marL="0" indent="0" algn="ctr">
                        <a:spcBef>
                          <a:spcPct val="0"/>
                        </a:spcBef>
                        <a:buNone/>
                      </a:pPr>
                      <a:r>
                        <a:rPr lang="en-US" b="0" u="none">
                          <a:solidFill>
                            <a:schemeClr val="tx1"/>
                          </a:solidFill>
                        </a:rPr>
                        <a:t>pmayor@aclumich.org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vert="horz" wrap="square"/>
                    <a:lstStyle/>
                    <a:p>
                      <a:pPr marL="0" marR="0" lvl="0" indent="0" algn="ctr" defTabSz="457200" rtl="0" eaLnBrk="1" fontAlgn="auto" latinLnBrk="0" hangingPunct="1">
                        <a:lnSpc>
                          <a:spcPct val="100000"/>
                        </a:lnSpc>
                        <a:spcBef>
                          <a:spcPct val="0"/>
                        </a:spcBef>
                        <a:spcAft>
                          <a:spcPct val="0"/>
                        </a:spcAft>
                        <a:buClrTx/>
                        <a:buSzTx/>
                        <a:buFontTx/>
                        <a:buNone/>
                        <a:defRPr/>
                      </a:pPr>
                      <a:r>
                        <a:rPr lang="en-US" sz="1600" b="1">
                          <a:solidFill>
                            <a:schemeClr val="tx1"/>
                          </a:solidFill>
                        </a:rPr>
                        <a:t>Judge Larry Williams</a:t>
                      </a:r>
                    </a:p>
                    <a:p>
                      <a:pPr algn="ctr"/>
                      <a:r>
                        <a:rPr lang="en-US" sz="1800" b="0">
                          <a:solidFill>
                            <a:schemeClr val="tx1"/>
                          </a:solidFill>
                        </a:rPr>
                        <a:t>Judge</a:t>
                      </a:r>
                    </a:p>
                    <a:p>
                      <a:pPr algn="ctr"/>
                      <a:r>
                        <a:rPr lang="en-US" sz="1800" b="0">
                          <a:solidFill>
                            <a:schemeClr val="tx1"/>
                          </a:solidFill>
                        </a:rPr>
                        <a:t>36</a:t>
                      </a:r>
                      <a:r>
                        <a:rPr lang="en-US" sz="1800" b="0" baseline="30000">
                          <a:solidFill>
                            <a:schemeClr val="tx1"/>
                          </a:solidFill>
                        </a:rPr>
                        <a:t>th</a:t>
                      </a:r>
                      <a:r>
                        <a:rPr lang="en-US" sz="1800" b="0">
                          <a:solidFill>
                            <a:schemeClr val="tx1"/>
                          </a:solidFill>
                        </a:rPr>
                        <a:t> District Court</a:t>
                      </a:r>
                    </a:p>
                    <a:p>
                      <a:pPr algn="ctr"/>
                      <a:endParaRPr lang="en-US" sz="1600" b="0">
                        <a:solidFill>
                          <a:schemeClr val="tx1"/>
                        </a:solidFill>
                      </a:endParaRPr>
                    </a:p>
                    <a:p>
                      <a:pPr algn="ctr"/>
                      <a:endParaRPr lang="en-US" sz="1600" b="0">
                        <a:solidFill>
                          <a:schemeClr val="tx1"/>
                        </a:solidFill>
                      </a:endParaRPr>
                    </a:p>
                    <a:p>
                      <a:pPr algn="ctr"/>
                      <a:r>
                        <a:rPr lang="en-US" sz="1800" b="0" err="1">
                          <a:solidFill>
                            <a:schemeClr val="tx1"/>
                          </a:solidFill>
                        </a:rPr>
                        <a:t>Larry.williamsjr@</a:t>
                      </a:r>
                    </a:p>
                    <a:p>
                      <a:pPr algn="ctr"/>
                      <a:r>
                        <a:rPr lang="en-US" sz="1800" b="0">
                          <a:solidFill>
                            <a:schemeClr val="tx1"/>
                          </a:solidFill>
                        </a:rPr>
                        <a:t>36thdistrictcourt.org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vert="horz" wrap="square"/>
                    <a:lstStyle/>
                    <a:p>
                      <a:pPr marL="0" marR="0" lvl="0" indent="0" algn="ctr" defTabSz="457200" rtl="0" eaLnBrk="1" fontAlgn="auto" latinLnBrk="0" hangingPunct="1">
                        <a:lnSpc>
                          <a:spcPct val="100000"/>
                        </a:lnSpc>
                        <a:spcBef>
                          <a:spcPct val="0"/>
                        </a:spcBef>
                        <a:spcAft>
                          <a:spcPct val="0"/>
                        </a:spcAft>
                        <a:buClrTx/>
                        <a:buSzTx/>
                        <a:buFontTx/>
                        <a:buNone/>
                        <a:defRPr/>
                      </a:pPr>
                      <a:r>
                        <a:rPr lang="en-US" sz="1600" b="1">
                          <a:solidFill>
                            <a:schemeClr val="tx1"/>
                          </a:solidFill>
                        </a:rPr>
                        <a:t>Gerald Evelyn</a:t>
                      </a:r>
                    </a:p>
                    <a:p>
                      <a:pPr marL="0" marR="0" lvl="0" indent="0" algn="ctr" defTabSz="457200" rtl="0" eaLnBrk="1" fontAlgn="auto" latinLnBrk="0" hangingPunct="1">
                        <a:lnSpc>
                          <a:spcPct val="100000"/>
                        </a:lnSpc>
                        <a:spcBef>
                          <a:spcPct val="0"/>
                        </a:spcBef>
                        <a:spcAft>
                          <a:spcPct val="0"/>
                        </a:spcAft>
                        <a:buClrTx/>
                        <a:buSzTx/>
                        <a:buFontTx/>
                        <a:buNone/>
                        <a:defRPr/>
                      </a:pPr>
                      <a:r>
                        <a:rPr lang="en-US" sz="1800" b="0">
                          <a:solidFill>
                            <a:schemeClr val="tx1"/>
                          </a:solidFill>
                        </a:rPr>
                        <a:t>Attorney &amp; Counselor</a:t>
                      </a:r>
                    </a:p>
                    <a:p>
                      <a:pPr marL="0" marR="0" lvl="0" indent="0" algn="ctr" defTabSz="457200" rtl="0" eaLnBrk="1" fontAlgn="auto" latinLnBrk="0" hangingPunct="1">
                        <a:lnSpc>
                          <a:spcPct val="100000"/>
                        </a:lnSpc>
                        <a:spcBef>
                          <a:spcPct val="0"/>
                        </a:spcBef>
                        <a:spcAft>
                          <a:spcPct val="0"/>
                        </a:spcAft>
                        <a:buClrTx/>
                        <a:buSzTx/>
                        <a:buFontTx/>
                        <a:buNone/>
                        <a:defRPr/>
                      </a:pPr>
                      <a:endParaRPr lang="en-US" sz="1600" b="0">
                        <a:solidFill>
                          <a:schemeClr val="tx1"/>
                        </a:solidFill>
                      </a:endParaRPr>
                    </a:p>
                    <a:p>
                      <a:pPr marL="0" marR="0" lvl="0" indent="0" algn="ctr" defTabSz="457200" rtl="0" eaLnBrk="1" fontAlgn="auto" latinLnBrk="0" hangingPunct="1">
                        <a:lnSpc>
                          <a:spcPct val="100000"/>
                        </a:lnSpc>
                        <a:spcBef>
                          <a:spcPct val="0"/>
                        </a:spcBef>
                        <a:spcAft>
                          <a:spcPct val="0"/>
                        </a:spcAft>
                        <a:buClrTx/>
                        <a:buSzTx/>
                        <a:buFontTx/>
                        <a:buNone/>
                        <a:defRPr/>
                      </a:pPr>
                      <a:endParaRPr lang="en-US" sz="1600" b="0">
                        <a:solidFill>
                          <a:schemeClr val="tx1"/>
                        </a:solidFill>
                      </a:endParaRPr>
                    </a:p>
                    <a:p>
                      <a:pPr marL="0" marR="0" lvl="0" indent="0" algn="ctr" defTabSz="457200" rtl="0" eaLnBrk="1" fontAlgn="auto" latinLnBrk="0" hangingPunct="1">
                        <a:lnSpc>
                          <a:spcPct val="100000"/>
                        </a:lnSpc>
                        <a:spcBef>
                          <a:spcPct val="0"/>
                        </a:spcBef>
                        <a:spcAft>
                          <a:spcPct val="0"/>
                        </a:spcAft>
                        <a:buClrTx/>
                        <a:buSzTx/>
                        <a:buFontTx/>
                        <a:buNone/>
                        <a:defRPr/>
                      </a:pPr>
                      <a:endParaRPr lang="en-US" sz="1600" b="0">
                        <a:solidFill>
                          <a:schemeClr val="tx1"/>
                        </a:solidFill>
                      </a:endParaRPr>
                    </a:p>
                    <a:p>
                      <a:pPr marL="0" marR="0" lvl="0" indent="0" algn="ctr" defTabSz="457200" rtl="0" eaLnBrk="1" fontAlgn="auto" latinLnBrk="0" hangingPunct="1">
                        <a:lnSpc>
                          <a:spcPct val="100000"/>
                        </a:lnSpc>
                        <a:spcBef>
                          <a:spcPct val="0"/>
                        </a:spcBef>
                        <a:spcAft>
                          <a:spcPct val="0"/>
                        </a:spcAft>
                        <a:buClrTx/>
                        <a:buSzTx/>
                        <a:buFontTx/>
                        <a:buNone/>
                        <a:defRPr/>
                      </a:pPr>
                      <a:r>
                        <a:rPr lang="en-US" sz="1800" b="0">
                          <a:solidFill>
                            <a:schemeClr val="tx1"/>
                          </a:solidFill>
                        </a:rPr>
                        <a:t>geraldevelyn@yahoo.com</a:t>
                      </a:r>
                    </a:p>
                    <a:p>
                      <a:pPr marL="0" marR="0" lvl="0" indent="0" algn="ctr" defTabSz="457200" rtl="0" eaLnBrk="1" fontAlgn="auto" latinLnBrk="0" hangingPunct="1">
                        <a:lnSpc>
                          <a:spcPct val="100000"/>
                        </a:lnSpc>
                        <a:spcBef>
                          <a:spcPct val="0"/>
                        </a:spcBef>
                        <a:spcAft>
                          <a:spcPct val="0"/>
                        </a:spcAft>
                        <a:buClrTx/>
                        <a:buSzTx/>
                        <a:buFontTx/>
                        <a:buNone/>
                        <a:defRPr/>
                      </a:pPr>
                      <a:endParaRPr lang="en-US" sz="1600" b="1">
                        <a:solidFill>
                          <a:schemeClr val="tx1"/>
                        </a:solidFill>
                      </a:endParaRPr>
                    </a:p>
                    <a:p>
                      <a:pPr algn="ctr"/>
                      <a:endParaRPr lang="en-US" sz="160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17329920"/>
                  </a:ext>
                </a:extLst>
              </a:tr>
            </a:tbl>
          </a:graphicData>
        </a:graphic>
      </p:graphicFrame>
      <p:pic>
        <p:nvPicPr>
          <p:cNvPr id="15" name="Picture 2">
            <a:extLst>
              <a:ext uri="{FF2B5EF4-FFF2-40B4-BE49-F238E27FC236}">
                <a16:creationId xmlns:a16="http://schemas.microsoft.com/office/drawing/2014/main" id="{7DCE4C97-02E1-A396-1591-7DF4CAB8784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b="2576"/>
          <a:stretch>
            <a:fillRect/>
          </a:stretch>
        </p:blipFill>
        <p:spPr bwMode="auto">
          <a:xfrm>
            <a:off x="1785740" y="2256745"/>
            <a:ext cx="1760088" cy="21222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1502710"/>
      </p:ext>
    </p:extLst>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2" name="btfpBulletedList982544"/>
          <p:cNvSpPr txBox="1"/>
          <p:nvPr>
            <p:custDataLst>
              <p:tags r:id="rId3"/>
            </p:custDataLst>
          </p:nvPr>
        </p:nvSpPr>
        <p:spPr bwMode="gray">
          <a:xfrm>
            <a:off x="450746" y="1971261"/>
            <a:ext cx="11290508" cy="3119691"/>
          </a:xfrm>
          <a:prstGeom prst="rect">
            <a:avLst/>
          </a:prstGeom>
          <a:noFill/>
        </p:spPr>
        <p:txBody>
          <a:bodyPr vert="horz" wrap="square" lIns="36000" tIns="36000" rIns="36000" bIns="36000" rtlCol="0">
            <a:spAutoFit/>
          </a:bodyPr>
          <a:lstStyle/>
          <a:p>
            <a:r>
              <a:rPr lang="en-US" sz="1800" b="1" u="sng">
                <a:solidFill>
                  <a:schemeClr val="accent2"/>
                </a:solidFill>
              </a:rPr>
              <a:t>MCR 6.106(B)—Cases Where Pre-Trial Detention May Be Ordered</a:t>
            </a:r>
            <a:r>
              <a:rPr lang="en-US" sz="1800" b="1">
                <a:solidFill>
                  <a:schemeClr val="accent2"/>
                </a:solidFill>
              </a:rPr>
              <a:t>:  </a:t>
            </a:r>
            <a:r>
              <a:rPr lang="en-US" sz="1800"/>
              <a:t>Under MCR 6.106(B) and Art. 1, § 15 of the Michigan Constitution, the court may order pre-trial detention without cash bond in certain cases.  See, e.g., Appendix 1, p. 3, Section A.2.c.</a:t>
            </a:r>
          </a:p>
          <a:p>
            <a:endParaRPr lang="en-US" sz="1800"/>
          </a:p>
          <a:p>
            <a:pPr marL="285750" indent="-285750">
              <a:buFont typeface="Arial" panose="020b0604020202020204" pitchFamily="34" charset="0"/>
              <a:buChar char="•"/>
            </a:pPr>
            <a:r>
              <a:rPr lang="en-US" sz="1800"/>
              <a:t>Pre-trial detention without bond in such cases is permitted, but only when the court also finds that “proof of the Accused Individual’s guilt is evident or the presumption great.”  Even then, detention is </a:t>
            </a:r>
            <a:r>
              <a:rPr lang="en-US" sz="1800" i="1"/>
              <a:t>discretionary</a:t>
            </a:r>
            <a:r>
              <a:rPr lang="en-US" sz="1800"/>
              <a:t> not mandatory.  </a:t>
            </a:r>
            <a:r>
              <a:rPr lang="en-US" sz="1800" i="1"/>
              <a:t>People v. Davis</a:t>
            </a:r>
            <a:r>
              <a:rPr lang="en-US" sz="1800"/>
              <a:t>, 337 Mich App 67 (2021).</a:t>
            </a:r>
          </a:p>
          <a:p>
            <a:endParaRPr lang="en-US" sz="1800"/>
          </a:p>
          <a:p>
            <a:pPr marL="285750" indent="-285750">
              <a:buFont typeface="Arial" panose="020b0604020202020204" pitchFamily="34" charset="0"/>
              <a:buChar char="•"/>
            </a:pPr>
            <a:r>
              <a:rPr lang="en-US" sz="1800"/>
              <a:t>If pre-trial detention is not ordered pursuant to MCR 6.106(B), the court must still conduct the same ability to pay/flight risk/danger to the public inquiry that applies in all bail cases.</a:t>
            </a:r>
          </a:p>
          <a:p>
            <a:pPr lvl="1">
              <a:spcBef>
                <a:spcPct val="0"/>
              </a:spcBef>
              <a:buFont typeface="Arial" panose="020b0604020202020204" pitchFamily="34" charset="0"/>
              <a:buChar char="•"/>
            </a:pPr>
            <a:endParaRPr lang="en-US" sz="1800"/>
          </a:p>
        </p:txBody>
      </p:sp>
      <p:sp>
        <p:nvSpPr>
          <p:cNvPr id="7" name="Title 1">
            <a:extLst>
              <a:ext uri="{FF2B5EF4-FFF2-40B4-BE49-F238E27FC236}">
                <a16:creationId xmlns:a16="http://schemas.microsoft.com/office/drawing/2014/main" id="{C380B35A-AFE9-4F6A-B92E-0DAABB1C2F72}"/>
              </a:ext>
            </a:extLst>
          </p:cNvPr>
          <p:cNvSpPr txBox="1"/>
          <p:nvPr/>
        </p:nvSpPr>
        <p:spPr>
          <a:xfrm>
            <a:off x="334962" y="841833"/>
            <a:ext cx="11522075" cy="876687"/>
          </a:xfrm>
          <a:prstGeom prst="rect">
            <a:avLst/>
          </a:prstGeom>
        </p:spPr>
        <p:txBody>
          <a:bodyPr vert="horz" lIns="36000" tIns="36000" rIns="36000" bIns="72000" rtlCol="0" anchor="b">
            <a:noAutofit/>
          </a:bodyPr>
          <a:lstStyle>
            <a:lvl1pPr algn="l" defTabSz="711200" rtl="0" eaLnBrk="1" latinLnBrk="0" hangingPunct="1">
              <a:lnSpc>
                <a:spcPct val="100000"/>
              </a:lnSpc>
              <a:spcBef>
                <a:spcPct val="0"/>
              </a:spcBef>
              <a:buNone/>
              <a:defRPr sz="2400" kern="1200">
                <a:solidFill>
                  <a:schemeClr val="tx1"/>
                </a:solidFill>
                <a:latin typeface="+mj-lt"/>
                <a:ea typeface="+mj-ea"/>
                <a:cs typeface="+mj-cs"/>
              </a:defRPr>
            </a:lvl1pPr>
          </a:lstStyle>
          <a:p>
            <a:pPr marL="0" indent="0" algn="ctr"/>
            <a:r>
              <a:rPr lang="en-US" sz="2800">
                <a:solidFill>
                  <a:schemeClr val="bg1"/>
                </a:solidFill>
              </a:rPr>
              <a:t>MCR 6.106’s DOUBLE PRESUMPTION AGAINST CASH BAIL</a:t>
            </a:r>
          </a:p>
          <a:p>
            <a:pPr marL="0" indent="0" algn="ctr"/>
            <a:r>
              <a:rPr lang="en-US" sz="2000">
                <a:solidFill>
                  <a:schemeClr val="bg1"/>
                </a:solidFill>
              </a:rPr>
              <a:t>Cases Where Pre-trial Detention Without Bail Is Permitted</a:t>
            </a:r>
          </a:p>
        </p:txBody>
      </p:sp>
      <p:sp>
        <p:nvSpPr>
          <p:cNvPr id="2" name="Slide Number Placeholder 1">
            <a:extLst>
              <a:ext uri="{FF2B5EF4-FFF2-40B4-BE49-F238E27FC236}">
                <a16:creationId xmlns:a16="http://schemas.microsoft.com/office/drawing/2014/main" id="{D56AF90C-E1A0-D862-1888-C6876A1445C3}"/>
              </a:ext>
            </a:extLst>
          </p:cNvPr>
          <p:cNvSpPr>
            <a:spLocks noGrp="1"/>
          </p:cNvSpPr>
          <p:nvPr>
            <p:ph type="sldNum" sz="quarter" idx="12"/>
          </p:nvPr>
        </p:nvSpPr>
        <p:spPr/>
        <p:txBody>
          <a:bodyPr/>
          <a:lstStyle/>
          <a:p>
            <a:fld id="{1978894B-DD9F-4346-9D5A-84DF89F10812}" type="slidenum">
              <a:rPr lang="en-US" smtClean="0"/>
              <a:t>10</a:t>
            </a:fld>
            <a:endParaRPr lang="en-US"/>
          </a:p>
        </p:txBody>
      </p:sp>
    </p:spTree>
    <p:extLst>
      <p:ext uri="{BB962C8B-B14F-4D97-AF65-F5344CB8AC3E}">
        <p14:creationId xmlns:p14="http://schemas.microsoft.com/office/powerpoint/2010/main" val="2784431545"/>
      </p:ext>
    </p:extLst>
  </p:cSld>
  <p:clrMapOvr>
    <a:masterClrMapping/>
  </p:clrMapOvr>
  <p:transition/>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2" name="btfpBulletedList982544"/>
          <p:cNvSpPr txBox="1"/>
          <p:nvPr>
            <p:custDataLst>
              <p:tags r:id="rId3"/>
            </p:custDataLst>
          </p:nvPr>
        </p:nvSpPr>
        <p:spPr bwMode="gray">
          <a:xfrm>
            <a:off x="515730" y="1938401"/>
            <a:ext cx="5257800" cy="3766022"/>
          </a:xfrm>
          <a:prstGeom prst="rect">
            <a:avLst/>
          </a:prstGeom>
          <a:noFill/>
        </p:spPr>
        <p:txBody>
          <a:bodyPr vert="horz" wrap="square" lIns="36000" tIns="36000" rIns="36000" bIns="36000" rtlCol="0">
            <a:spAutoFit/>
          </a:bodyPr>
          <a:lstStyle/>
          <a:p>
            <a:pPr>
              <a:spcBef>
                <a:spcPts val="2400"/>
              </a:spcBef>
            </a:pPr>
            <a:r>
              <a:rPr lang="en-US" sz="2000" b="1" u="sng">
                <a:solidFill>
                  <a:schemeClr val="accent2"/>
                </a:solidFill>
              </a:rPr>
              <a:t>FELONY</a:t>
            </a:r>
            <a:r>
              <a:rPr lang="en-US" sz="2000" b="1" u="sng"/>
              <a:t> </a:t>
            </a:r>
            <a:r>
              <a:rPr lang="en-US" sz="2000" b="1" u="sng">
                <a:solidFill>
                  <a:schemeClr val="accent2"/>
                </a:solidFill>
              </a:rPr>
              <a:t>NON-SUPPORT</a:t>
            </a:r>
            <a:r>
              <a:rPr lang="en-US" sz="2000" b="1" u="sng"/>
              <a:t> </a:t>
            </a:r>
          </a:p>
          <a:p>
            <a:pPr marL="342900" indent="-342900">
              <a:buFont typeface="Arial" panose="020b0604020202020204" pitchFamily="34" charset="0"/>
              <a:buChar char="•"/>
            </a:pPr>
            <a:r>
              <a:rPr lang="en-US" sz="2000"/>
              <a:t>Cash bond is allowed but must normally be affordable.  </a:t>
            </a:r>
          </a:p>
          <a:p>
            <a:pPr marL="342900" indent="-342900">
              <a:buFont typeface="Arial" panose="020b0604020202020204" pitchFamily="34" charset="0"/>
              <a:buChar char="•"/>
            </a:pPr>
            <a:r>
              <a:rPr lang="en-US" sz="2000"/>
              <a:t>MCL 750.165 governs the imposition of cash bond in felony-non support cases.  </a:t>
            </a:r>
          </a:p>
          <a:p>
            <a:pPr marL="342900" indent="-342900">
              <a:buFont typeface="Arial" panose="020b0604020202020204" pitchFamily="34" charset="0"/>
              <a:buChar char="•"/>
            </a:pPr>
            <a:r>
              <a:rPr lang="en-US" sz="2000"/>
              <a:t>It provides that interim bond must initially be set at 25% of the amount the defendant owes or $500, whichever is greater.  </a:t>
            </a:r>
          </a:p>
          <a:p>
            <a:pPr marL="342900" indent="-342900">
              <a:buFont typeface="Arial" panose="020b0604020202020204" pitchFamily="34" charset="0"/>
              <a:buChar char="•"/>
            </a:pPr>
            <a:r>
              <a:rPr lang="en-US" sz="2000"/>
              <a:t>However, at arraignment the amount must be reduced to zero or an affordable amount unless the court makes a finding of danger to the public or a risk of non-appearance.  </a:t>
            </a:r>
          </a:p>
        </p:txBody>
      </p:sp>
      <p:sp>
        <p:nvSpPr>
          <p:cNvPr id="7" name="Title 1">
            <a:extLst>
              <a:ext uri="{FF2B5EF4-FFF2-40B4-BE49-F238E27FC236}">
                <a16:creationId xmlns:a16="http://schemas.microsoft.com/office/drawing/2014/main" id="{C380B35A-AFE9-4F6A-B92E-0DAABB1C2F72}"/>
              </a:ext>
            </a:extLst>
          </p:cNvPr>
          <p:cNvSpPr txBox="1"/>
          <p:nvPr/>
        </p:nvSpPr>
        <p:spPr>
          <a:xfrm>
            <a:off x="257425" y="831673"/>
            <a:ext cx="11522075" cy="876687"/>
          </a:xfrm>
          <a:prstGeom prst="rect">
            <a:avLst/>
          </a:prstGeom>
        </p:spPr>
        <p:txBody>
          <a:bodyPr vert="horz" lIns="36000" tIns="36000" rIns="36000" bIns="72000" rtlCol="0" anchor="b">
            <a:noAutofit/>
          </a:bodyPr>
          <a:lstStyle>
            <a:lvl1pPr algn="l" defTabSz="711200" rtl="0" eaLnBrk="1" latinLnBrk="0" hangingPunct="1">
              <a:lnSpc>
                <a:spcPct val="100000"/>
              </a:lnSpc>
              <a:spcBef>
                <a:spcPct val="0"/>
              </a:spcBef>
              <a:buNone/>
              <a:defRPr sz="2400" kern="1200">
                <a:solidFill>
                  <a:schemeClr val="tx1"/>
                </a:solidFill>
                <a:latin typeface="+mj-lt"/>
                <a:ea typeface="+mj-ea"/>
                <a:cs typeface="+mj-cs"/>
              </a:defRPr>
            </a:lvl1pPr>
          </a:lstStyle>
          <a:p>
            <a:pPr marL="0" indent="0" algn="ctr"/>
            <a:r>
              <a:rPr lang="en-US" sz="2800">
                <a:solidFill>
                  <a:schemeClr val="bg1"/>
                </a:solidFill>
              </a:rPr>
              <a:t>MCR 6.106’s DOUBLE PRESUMPTION AGAINST CASH BAIL</a:t>
            </a:r>
          </a:p>
          <a:p>
            <a:pPr marL="0" indent="0" algn="ctr"/>
            <a:r>
              <a:rPr lang="en-US" sz="2000">
                <a:solidFill>
                  <a:schemeClr val="bg1"/>
                </a:solidFill>
              </a:rPr>
              <a:t>Other Cases Where the Presumption Against Cash Bail is Modified</a:t>
            </a:r>
          </a:p>
        </p:txBody>
      </p:sp>
      <p:sp>
        <p:nvSpPr>
          <p:cNvPr id="5" name="btfpBulletedList982544">
            <a:extLst>
              <a:ext uri="{FF2B5EF4-FFF2-40B4-BE49-F238E27FC236}">
                <a16:creationId xmlns:a16="http://schemas.microsoft.com/office/drawing/2014/main" id="{0D899C89-6D87-41A5-A31B-AC171063FA15}"/>
              </a:ext>
            </a:extLst>
          </p:cNvPr>
          <p:cNvSpPr txBox="1"/>
          <p:nvPr>
            <p:custDataLst>
              <p:tags r:id="rId4"/>
            </p:custDataLst>
          </p:nvPr>
        </p:nvSpPr>
        <p:spPr bwMode="gray">
          <a:xfrm>
            <a:off x="6018463" y="1938401"/>
            <a:ext cx="5257800" cy="4381575"/>
          </a:xfrm>
          <a:prstGeom prst="rect">
            <a:avLst/>
          </a:prstGeom>
          <a:noFill/>
        </p:spPr>
        <p:txBody>
          <a:bodyPr vert="horz" wrap="square" lIns="36000" tIns="36000" rIns="36000" bIns="36000" rtlCol="0">
            <a:spAutoFit/>
          </a:bodyPr>
          <a:lstStyle/>
          <a:p>
            <a:r>
              <a:rPr lang="en-US" sz="2000" b="1" u="sng">
                <a:solidFill>
                  <a:schemeClr val="accent2"/>
                </a:solidFill>
              </a:rPr>
              <a:t>MCL 765.6a Cases</a:t>
            </a:r>
          </a:p>
          <a:p>
            <a:pPr marL="342900" indent="-342900">
              <a:buFont typeface="Arial" panose="020b0604020202020204" pitchFamily="34" charset="0"/>
              <a:buChar char="•"/>
            </a:pPr>
            <a:r>
              <a:rPr lang="en-US" sz="2000" i="1"/>
              <a:t>Some </a:t>
            </a:r>
            <a:r>
              <a:rPr lang="en-US" sz="2000"/>
              <a:t>cash bond is required in these cases, but it should be nominal in many cases.</a:t>
            </a:r>
          </a:p>
          <a:p>
            <a:pPr marL="342900" indent="-342900">
              <a:buFont typeface="Arial" panose="020b0604020202020204" pitchFamily="34" charset="0"/>
              <a:buChar char="•"/>
            </a:pPr>
            <a:r>
              <a:rPr lang="en-US" sz="2000"/>
              <a:t>Statute requires some cash bail for cases in which </a:t>
            </a:r>
          </a:p>
          <a:p>
            <a:pPr marL="914400" lvl="1" indent="-457200">
              <a:buAutoNum type="arabicParenBoth"/>
            </a:pPr>
            <a:r>
              <a:rPr lang="en-US" sz="2000"/>
              <a:t>the alleged crime was committed while defendant was out on a cash bond or surety or </a:t>
            </a:r>
          </a:p>
          <a:p>
            <a:pPr marL="914400" lvl="1" indent="-457200">
              <a:buAutoNum type="arabicParenBoth"/>
            </a:pPr>
            <a:r>
              <a:rPr lang="en-US" sz="2000"/>
              <a:t>the defendant has been convicted of two felonies in five years.  </a:t>
            </a:r>
          </a:p>
          <a:p>
            <a:pPr marL="342900" indent="-342900">
              <a:buFont typeface="Arial" panose="020b0604020202020204" pitchFamily="34" charset="0"/>
              <a:buChar char="•"/>
            </a:pPr>
            <a:r>
              <a:rPr lang="en-US" sz="2000"/>
              <a:t>Cash bond must still be affordable (or nominal) unless the court makes a finding of danger to the public or a risk of non-appearance.</a:t>
            </a:r>
          </a:p>
        </p:txBody>
      </p:sp>
      <p:sp>
        <p:nvSpPr>
          <p:cNvPr id="2" name="Slide Number Placeholder 1">
            <a:extLst>
              <a:ext uri="{FF2B5EF4-FFF2-40B4-BE49-F238E27FC236}">
                <a16:creationId xmlns:a16="http://schemas.microsoft.com/office/drawing/2014/main" id="{7E14DF35-DDCE-BEBA-701B-BB65D022F88B}"/>
              </a:ext>
            </a:extLst>
          </p:cNvPr>
          <p:cNvSpPr>
            <a:spLocks noGrp="1"/>
          </p:cNvSpPr>
          <p:nvPr>
            <p:ph type="sldNum" sz="quarter" idx="12"/>
          </p:nvPr>
        </p:nvSpPr>
        <p:spPr/>
        <p:txBody>
          <a:bodyPr/>
          <a:lstStyle/>
          <a:p>
            <a:fld id="{1978894B-DD9F-4346-9D5A-84DF89F10812}" type="slidenum">
              <a:rPr lang="en-US" smtClean="0"/>
              <a:t>11</a:t>
            </a:fld>
            <a:endParaRPr lang="en-US"/>
          </a:p>
        </p:txBody>
      </p:sp>
    </p:spTree>
    <p:extLst>
      <p:ext uri="{BB962C8B-B14F-4D97-AF65-F5344CB8AC3E}">
        <p14:creationId xmlns:p14="http://schemas.microsoft.com/office/powerpoint/2010/main" val="2302477292"/>
      </p:ext>
    </p:extLst>
  </p:cSld>
  <p:clrMapOvr>
    <a:masterClrMapping/>
  </p:clrMapOvr>
  <p:transition/>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1" name="btfpBulletedList982544"/>
          <p:cNvSpPr txBox="1"/>
          <p:nvPr>
            <p:custDataLst>
              <p:tags r:id="rId3"/>
            </p:custDataLst>
          </p:nvPr>
        </p:nvSpPr>
        <p:spPr bwMode="gray">
          <a:xfrm>
            <a:off x="448273" y="1946098"/>
            <a:ext cx="11284857" cy="2965803"/>
          </a:xfrm>
          <a:prstGeom prst="rect">
            <a:avLst/>
          </a:prstGeom>
          <a:noFill/>
        </p:spPr>
        <p:txBody>
          <a:bodyPr vert="horz" wrap="square" lIns="36000" tIns="36000" rIns="36000" bIns="36000" rtlCol="0">
            <a:spAutoFit/>
          </a:bodyPr>
          <a:lstStyle/>
          <a:p>
            <a:pPr>
              <a:spcBef>
                <a:spcPts val="2400"/>
              </a:spcBef>
            </a:pPr>
            <a:r>
              <a:rPr lang="en-US" sz="2400"/>
              <a:t>Pre-trial detention can only be justified by actual evidence of danger to the public or flight risk. </a:t>
            </a:r>
            <a:r>
              <a:rPr lang="en-US" sz="2400" i="1">
                <a:effectLst/>
                <a:ea typeface="Times New Roman" panose="02020603050405020304" pitchFamily="18" charset="0"/>
              </a:rPr>
              <a:t>U.S. v</a:t>
            </a:r>
            <a:r>
              <a:rPr lang="en-US" sz="2400">
                <a:effectLst/>
                <a:ea typeface="Times New Roman" panose="02020603050405020304" pitchFamily="18" charset="0"/>
              </a:rPr>
              <a:t>.</a:t>
            </a:r>
            <a:r>
              <a:rPr lang="en-US" sz="2400" i="1">
                <a:effectLst/>
                <a:ea typeface="Times New Roman" panose="02020603050405020304" pitchFamily="18" charset="0"/>
              </a:rPr>
              <a:t> Salerno</a:t>
            </a:r>
            <a:r>
              <a:rPr lang="en-US" sz="2400">
                <a:effectLst/>
                <a:ea typeface="Times New Roman" panose="02020603050405020304" pitchFamily="18" charset="0"/>
              </a:rPr>
              <a:t>, 481 U.S. 739 (“In our society liberty is the norm, and detention prior to trial . . . is the carefully limited exception.”)</a:t>
            </a:r>
            <a:endParaRPr lang="en-US" sz="2400" i="1"/>
          </a:p>
          <a:p>
            <a:pPr>
              <a:spcBef>
                <a:spcPts val="2400"/>
              </a:spcBef>
            </a:pPr>
            <a:r>
              <a:rPr lang="en-US" sz="2400"/>
              <a:t>Wealth-based discrimination in the criminal legal system receives heightened scrutiny. </a:t>
            </a:r>
            <a:r>
              <a:rPr lang="de-DE" sz="2400" i="1">
                <a:effectLst/>
                <a:ea typeface="Times New Roman" panose="02020603050405020304" pitchFamily="18" charset="0"/>
              </a:rPr>
              <a:t>See Bearden v</a:t>
            </a:r>
            <a:r>
              <a:rPr lang="de-DE" sz="2400">
                <a:effectLst/>
                <a:ea typeface="Times New Roman" panose="02020603050405020304" pitchFamily="18" charset="0"/>
              </a:rPr>
              <a:t>.</a:t>
            </a:r>
            <a:r>
              <a:rPr lang="de-DE" sz="2400" i="1">
                <a:effectLst/>
                <a:ea typeface="Times New Roman" panose="02020603050405020304" pitchFamily="18" charset="0"/>
              </a:rPr>
              <a:t> Georgia</a:t>
            </a:r>
            <a:r>
              <a:rPr lang="en-US" sz="2400">
                <a:effectLst/>
                <a:ea typeface="Times New Roman" panose="02020603050405020304" pitchFamily="18" charset="0"/>
              </a:rPr>
              <a:t>, 461 U.S. 660, 672–673 (unconstitutional to “deprive [one] of [their] conditional freedom simply because, through no fault of [their] own, [they] cannot pay”).</a:t>
            </a:r>
          </a:p>
        </p:txBody>
      </p:sp>
      <p:sp>
        <p:nvSpPr>
          <p:cNvPr id="13" name="Title 12">
            <a:extLst>
              <a:ext uri="{FF2B5EF4-FFF2-40B4-BE49-F238E27FC236}">
                <a16:creationId xmlns:a16="http://schemas.microsoft.com/office/drawing/2014/main" id="{DE084295-3082-4121-A709-72B683D79918}"/>
              </a:ext>
            </a:extLst>
          </p:cNvPr>
          <p:cNvSpPr>
            <a:spLocks noGrp="1"/>
          </p:cNvSpPr>
          <p:nvPr>
            <p:ph type="title"/>
          </p:nvPr>
        </p:nvSpPr>
        <p:spPr>
          <a:xfrm>
            <a:off x="575894" y="957766"/>
            <a:ext cx="11029616" cy="988332"/>
          </a:xfrm>
        </p:spPr>
        <p:txBody>
          <a:bodyPr anchor="t">
            <a:noAutofit/>
          </a:bodyPr>
          <a:lstStyle/>
          <a:p>
            <a:pPr algn="ctr"/>
            <a:r>
              <a:rPr lang="en-US"/>
              <a:t>The U.S. Constitution Also Limits the Use of Cash Bail</a:t>
            </a:r>
          </a:p>
        </p:txBody>
      </p:sp>
      <p:sp>
        <p:nvSpPr>
          <p:cNvPr id="2" name="Slide Number Placeholder 1">
            <a:extLst>
              <a:ext uri="{FF2B5EF4-FFF2-40B4-BE49-F238E27FC236}">
                <a16:creationId xmlns:a16="http://schemas.microsoft.com/office/drawing/2014/main" id="{8BFBD310-7B0D-9E5E-314A-2B97A0C78501}"/>
              </a:ext>
            </a:extLst>
          </p:cNvPr>
          <p:cNvSpPr>
            <a:spLocks noGrp="1"/>
          </p:cNvSpPr>
          <p:nvPr>
            <p:ph type="sldNum" sz="quarter" idx="12"/>
          </p:nvPr>
        </p:nvSpPr>
        <p:spPr/>
        <p:txBody>
          <a:bodyPr/>
          <a:lstStyle/>
          <a:p>
            <a:fld id="{1978894B-DD9F-4346-9D5A-84DF89F10812}" type="slidenum">
              <a:rPr lang="en-US" smtClean="0"/>
              <a:t>12</a:t>
            </a:fld>
            <a:endParaRPr lang="en-US"/>
          </a:p>
        </p:txBody>
      </p:sp>
    </p:spTree>
    <p:extLst>
      <p:ext uri="{BB962C8B-B14F-4D97-AF65-F5344CB8AC3E}">
        <p14:creationId xmlns:p14="http://schemas.microsoft.com/office/powerpoint/2010/main" val="2129732089"/>
      </p:ext>
    </p:extLst>
  </p:cSld>
  <p:clrMapOvr>
    <a:masterClrMapping/>
  </p:clrMapOvr>
  <p:transition/>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581192" y="863600"/>
            <a:ext cx="11029616" cy="679858"/>
          </a:xfrm>
        </p:spPr>
        <p:txBody>
          <a:bodyPr>
            <a:normAutofit/>
          </a:bodyPr>
          <a:lstStyle/>
          <a:p>
            <a:pPr algn="ctr"/>
            <a:r>
              <a:rPr lang="en-US"/>
              <a:t>TOPICS TO BE COVERED</a:t>
            </a:r>
          </a:p>
        </p:txBody>
      </p:sp>
      <p:sp>
        <p:nvSpPr>
          <p:cNvPr id="8" name="TextBox 7">
            <a:extLst>
              <a:ext uri="{FF2B5EF4-FFF2-40B4-BE49-F238E27FC236}">
                <a16:creationId xmlns:a16="http://schemas.microsoft.com/office/drawing/2014/main" id="{1A8D85DE-DD26-4338-BFF6-53D1937698B0}"/>
              </a:ext>
            </a:extLst>
          </p:cNvPr>
          <p:cNvSpPr txBox="1"/>
          <p:nvPr/>
        </p:nvSpPr>
        <p:spPr bwMode="gray">
          <a:xfrm>
            <a:off x="882040" y="1963692"/>
            <a:ext cx="10417323" cy="4594390"/>
          </a:xfrm>
          <a:prstGeom prst="rect">
            <a:avLst/>
          </a:prstGeom>
          <a:noFill/>
        </p:spPr>
        <p:txBody>
          <a:bodyPr wrap="square" lIns="36000" tIns="36000" rIns="36000" bIns="36000" rtlCol="0">
            <a:spAutoFit/>
          </a:bodyPr>
          <a:lstStyle/>
          <a:p>
            <a:pPr marL="285750" indent="-285750">
              <a:lnSpc>
                <a:spcPct val="150000"/>
              </a:lnSpc>
              <a:buFont typeface="Wingdings" panose="05000000000000000000" pitchFamily="2" charset="2"/>
              <a:buChar char="v"/>
            </a:pPr>
            <a:r>
              <a:rPr lang="en-US" sz="1800"/>
              <a:t>Introduction/Key Takeaways</a:t>
            </a:r>
          </a:p>
          <a:p>
            <a:pPr marL="285750" indent="-285750">
              <a:lnSpc>
                <a:spcPct val="150000"/>
              </a:lnSpc>
              <a:buFont typeface="Wingdings" panose="05000000000000000000" pitchFamily="2" charset="2"/>
              <a:buChar char="v"/>
            </a:pPr>
            <a:r>
              <a:rPr lang="en-US" sz="1800"/>
              <a:t>The Foundation of the Agreement is YOU</a:t>
            </a:r>
          </a:p>
          <a:p>
            <a:pPr marL="285750" indent="-285750">
              <a:lnSpc>
                <a:spcPct val="150000"/>
              </a:lnSpc>
              <a:buFont typeface="Wingdings" panose="05000000000000000000" pitchFamily="2" charset="2"/>
              <a:buChar char="v"/>
            </a:pPr>
            <a:r>
              <a:rPr lang="en-US" sz="1800"/>
              <a:t>Knowing Your Clients’ Rights Under Michigan Law</a:t>
            </a:r>
          </a:p>
          <a:p>
            <a:pPr marL="285750" indent="-285750">
              <a:lnSpc>
                <a:spcPct val="150000"/>
              </a:lnSpc>
              <a:buFont typeface="Wingdings" panose="05000000000000000000" pitchFamily="2" charset="2"/>
              <a:buChar char="v"/>
            </a:pPr>
            <a:r>
              <a:rPr lang="en-US" sz="1800"/>
              <a:t>Exercise: Hypotheticals and Q&amp;A</a:t>
            </a:r>
          </a:p>
          <a:p>
            <a:pPr marL="285750" indent="-285750">
              <a:lnSpc>
                <a:spcPct val="150000"/>
              </a:lnSpc>
              <a:buFont typeface="Wingdings" panose="05000000000000000000" pitchFamily="2" charset="2"/>
              <a:buChar char="v"/>
            </a:pPr>
            <a:r>
              <a:rPr lang="en-US" sz="1800"/>
              <a:t>The Bail Partnership Agreement—Cash Bond</a:t>
            </a:r>
          </a:p>
          <a:p>
            <a:pPr marL="285750" indent="-285750">
              <a:lnSpc>
                <a:spcPct val="150000"/>
              </a:lnSpc>
              <a:buFont typeface="Wingdings" panose="05000000000000000000" pitchFamily="2" charset="2"/>
              <a:buChar char="v"/>
            </a:pPr>
            <a:r>
              <a:rPr lang="en-US" sz="1800"/>
              <a:t>The Bail Partnership Agreement—Practical Guidance</a:t>
            </a:r>
          </a:p>
          <a:p>
            <a:pPr marL="285750" indent="-285750">
              <a:lnSpc>
                <a:spcPct val="150000"/>
              </a:lnSpc>
              <a:buFont typeface="Wingdings" panose="05000000000000000000" pitchFamily="2" charset="2"/>
              <a:buChar char="v"/>
            </a:pPr>
            <a:r>
              <a:rPr lang="en-US" sz="1800"/>
              <a:t>The Bail Partnership Agreement—Bail Redetermination Hearings</a:t>
            </a:r>
          </a:p>
          <a:p>
            <a:pPr marL="285750" indent="-285750">
              <a:lnSpc>
                <a:spcPct val="150000"/>
              </a:lnSpc>
              <a:buFont typeface="Wingdings" panose="05000000000000000000" pitchFamily="2" charset="2"/>
              <a:buChar char="v"/>
            </a:pPr>
            <a:r>
              <a:rPr lang="en-US" sz="1800"/>
              <a:t>Exercise: Hypotheticals and Q&amp;A</a:t>
            </a:r>
          </a:p>
          <a:p>
            <a:pPr marL="285750" indent="-285750">
              <a:lnSpc>
                <a:spcPct val="150000"/>
              </a:lnSpc>
              <a:buFont typeface="Wingdings" panose="05000000000000000000" pitchFamily="2" charset="2"/>
              <a:buChar char="v"/>
            </a:pPr>
            <a:r>
              <a:rPr lang="en-US" sz="1800"/>
              <a:t>Failures to Appear</a:t>
            </a:r>
          </a:p>
          <a:p>
            <a:pPr marL="285750" indent="-285750">
              <a:lnSpc>
                <a:spcPct val="150000"/>
              </a:lnSpc>
              <a:buFont typeface="Wingdings" panose="05000000000000000000" pitchFamily="2" charset="2"/>
              <a:buChar char="v"/>
            </a:pPr>
            <a:r>
              <a:rPr lang="en-US" sz="1800"/>
              <a:t>Additional Law And Issues Relating To Arraignment</a:t>
            </a:r>
          </a:p>
          <a:p>
            <a:pPr marL="285750" indent="-285750">
              <a:lnSpc>
                <a:spcPct val="150000"/>
              </a:lnSpc>
              <a:buFont typeface="Wingdings" panose="05000000000000000000" pitchFamily="2" charset="2"/>
              <a:buChar char="v"/>
            </a:pPr>
            <a:r>
              <a:rPr lang="en-US" sz="1800"/>
              <a:t>Exercise: Hypotheticals and Q&amp;A</a:t>
            </a:r>
          </a:p>
        </p:txBody>
      </p:sp>
      <p:pic>
        <p:nvPicPr>
          <p:cNvPr id="4" name="Graphic 3">
            <a:extLst>
              <a:ext uri="{FF2B5EF4-FFF2-40B4-BE49-F238E27FC236}">
                <a16:creationId xmlns:a16="http://schemas.microsoft.com/office/drawing/2014/main" id="{4B65F89E-574C-8878-2500-84959814CD1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rot="10800000">
            <a:off x="4424461" y="2971800"/>
            <a:ext cx="914400" cy="914400"/>
          </a:xfrm>
          <a:prstGeom prst="rect">
            <a:avLst/>
          </a:prstGeom>
        </p:spPr>
      </p:pic>
      <p:sp>
        <p:nvSpPr>
          <p:cNvPr id="3" name="Slide Number Placeholder 2">
            <a:extLst>
              <a:ext uri="{FF2B5EF4-FFF2-40B4-BE49-F238E27FC236}">
                <a16:creationId xmlns:a16="http://schemas.microsoft.com/office/drawing/2014/main" id="{DD837C86-1659-5DB7-C377-EEC22617B960}"/>
              </a:ext>
            </a:extLst>
          </p:cNvPr>
          <p:cNvSpPr>
            <a:spLocks noGrp="1"/>
          </p:cNvSpPr>
          <p:nvPr>
            <p:ph type="sldNum" sz="quarter" idx="12"/>
          </p:nvPr>
        </p:nvSpPr>
        <p:spPr/>
        <p:txBody>
          <a:bodyPr/>
          <a:lstStyle/>
          <a:p>
            <a:fld id="{1978894B-DD9F-4346-9D5A-84DF89F10812}" type="slidenum">
              <a:rPr lang="en-US" smtClean="0"/>
              <a:t>13</a:t>
            </a:fld>
            <a:endParaRPr lang="en-US"/>
          </a:p>
        </p:txBody>
      </p:sp>
    </p:spTree>
    <p:extLst>
      <p:ext uri="{BB962C8B-B14F-4D97-AF65-F5344CB8AC3E}">
        <p14:creationId xmlns:p14="http://schemas.microsoft.com/office/powerpoint/2010/main" val="3081573435"/>
      </p:ext>
    </p:extLst>
  </p:cSld>
  <p:clrMapOvr>
    <a:masterClrMapping/>
  </p:clrMapOvr>
  <p:transition/>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575894" y="729658"/>
            <a:ext cx="11029616" cy="988332"/>
          </a:xfrm>
        </p:spPr>
        <p:txBody>
          <a:bodyPr>
            <a:normAutofit/>
          </a:bodyPr>
          <a:lstStyle/>
          <a:p>
            <a:pPr algn="ctr"/>
            <a:r>
              <a:rPr lang="en-US"/>
              <a:t>Pre-trial release hypotheticals for discussion (1 of 3)</a:t>
            </a:r>
          </a:p>
        </p:txBody>
      </p:sp>
      <p:graphicFrame>
        <p:nvGraphicFramePr>
          <p:cNvPr id="5" name="btfpTable328691"/>
          <p:cNvGraphicFramePr>
            <a:graphicFrameLocks noGrp="1"/>
          </p:cNvGraphicFramePr>
          <p:nvPr>
            <p:custDataLst>
              <p:tags r:id="rId3"/>
            </p:custDataLst>
            <p:extLst>
              <p:ext uri="{D42A27DB-BD31-4B8C-83A1-F6EECF244321}">
                <p14:modId xmlns:p14="http://schemas.microsoft.com/office/powerpoint/2010/main" val="3236027026"/>
              </p:ext>
            </p:extLst>
          </p:nvPr>
        </p:nvGraphicFramePr>
        <p:xfrm>
          <a:off x="575894" y="2103120"/>
          <a:ext cx="10769818" cy="3373120"/>
        </p:xfrm>
        <a:graphic>
          <a:graphicData uri="http://schemas.openxmlformats.org/drawingml/2006/table">
            <a:tbl>
              <a:tblPr>
                <a:tableStyleId>{9D7B26C5-4107-4FEC-AEDC-1716B250A1EF}</a:tableStyleId>
              </a:tblPr>
              <a:tblGrid>
                <a:gridCol w="1613100">
                  <a:extLst>
                    <a:ext uri="{9D8B030D-6E8A-4147-A177-3AD203B41FA5}">
                      <a16:colId xmlns:a16="http://schemas.microsoft.com/office/drawing/2014/main" val="854826457"/>
                    </a:ext>
                  </a:extLst>
                </a:gridCol>
                <a:gridCol w="9156718">
                  <a:extLst>
                    <a:ext uri="{9D8B030D-6E8A-4147-A177-3AD203B41FA5}">
                      <a16:colId xmlns:a16="http://schemas.microsoft.com/office/drawing/2014/main" val="4164656952"/>
                    </a:ext>
                  </a:extLst>
                </a:gridCol>
              </a:tblGrid>
              <a:tr h="812800">
                <a:tc>
                  <a:txBody>
                    <a:bodyPr vert="horz" wrap="square"/>
                    <a:lstStyle/>
                    <a:p>
                      <a:pPr marL="0" indent="0">
                        <a:spcBef>
                          <a:spcPts val="3600"/>
                        </a:spcBef>
                        <a:buFontTx/>
                        <a:buNone/>
                      </a:pPr>
                      <a:r>
                        <a:rPr lang="en-US" sz="1600" b="1">
                          <a:solidFill>
                            <a:srgbClr val="FFFFFF"/>
                          </a:solidFill>
                        </a:rPr>
                        <a:t>Charge</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5C5C5C"/>
                    </a:solidFill>
                  </a:tcPr>
                </a:tc>
                <a:tc>
                  <a:txBody>
                    <a:bodyPr vert="horz" wrap="square"/>
                    <a:lstStyle/>
                    <a:p>
                      <a:pPr marL="285750" marR="0" lvl="0" indent="-285750" algn="l" defTabSz="7112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t>Defendant is accused of getting into a fight with his romantic partner and the mother of two of his children in which he shoved her and knocked her over, giving her a concussion.  </a:t>
                      </a:r>
                    </a:p>
                    <a:p>
                      <a:pPr marL="285750" marR="0" lvl="0" indent="-285750" algn="l" defTabSz="7112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t>He is charged with assault GBH and misdemeanor domestic violence.</a:t>
                      </a:r>
                      <a:endParaRPr lang="en-US" sz="1600">
                        <a:solidFill>
                          <a:schemeClr val="tx1"/>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43181850"/>
                  </a:ext>
                </a:extLst>
              </a:tr>
              <a:tr h="1329266">
                <a:tc>
                  <a:txBody>
                    <a:bodyPr vert="horz" wrap="square"/>
                    <a:lstStyle/>
                    <a:p>
                      <a:pPr marL="0" indent="0">
                        <a:spcBef>
                          <a:spcPts val="3600"/>
                        </a:spcBef>
                        <a:buFontTx/>
                        <a:buNone/>
                      </a:pPr>
                      <a:r>
                        <a:rPr lang="en-US" sz="1600" b="1">
                          <a:solidFill>
                            <a:srgbClr val="FFFFFF"/>
                          </a:solidFill>
                        </a:rPr>
                        <a:t>Defendant</a:t>
                      </a:r>
                      <a:r>
                        <a:rPr lang="en-US" sz="1600" b="1" baseline="0">
                          <a:solidFill>
                            <a:srgbClr val="FFFFFF"/>
                          </a:solidFill>
                        </a:rPr>
                        <a:t> </a:t>
                      </a:r>
                      <a:r>
                        <a:rPr lang="en-US" sz="1600" b="1">
                          <a:solidFill>
                            <a:srgbClr val="FFFFFF"/>
                          </a:solidFill>
                        </a:rPr>
                        <a:t>criminal</a:t>
                      </a:r>
                      <a:r>
                        <a:rPr lang="en-US" sz="1600" b="1" baseline="0">
                          <a:solidFill>
                            <a:srgbClr val="FFFFFF"/>
                          </a:solidFill>
                        </a:rPr>
                        <a:t> </a:t>
                      </a:r>
                      <a:r>
                        <a:rPr lang="en-US" sz="1600" b="1">
                          <a:solidFill>
                            <a:srgbClr val="FFFFFF"/>
                          </a:solidFill>
                        </a:rPr>
                        <a:t>history</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5C5C5C"/>
                    </a:solidFill>
                  </a:tcPr>
                </a:tc>
                <a:tc>
                  <a:txBody>
                    <a:bodyPr vert="horz" wrap="square"/>
                    <a:lstStyle/>
                    <a:p>
                      <a:pPr marL="285750" indent="-285750">
                        <a:spcBef>
                          <a:spcPct val="0"/>
                        </a:spcBef>
                        <a:buFont typeface="Arial" panose="020b0604020202020204" pitchFamily="34" charset="0"/>
                        <a:buChar char="•"/>
                      </a:pPr>
                      <a:r>
                        <a:rPr lang="en-US" sz="1600"/>
                        <a:t>Defendant is charged as habitual fourth based on two prior convictions for drug possession two and five years ago respectively and one from six years ago for felony non-support relating to his two other children by another mother.  </a:t>
                      </a:r>
                    </a:p>
                    <a:p>
                      <a:pPr marL="285750" indent="-285750">
                        <a:spcBef>
                          <a:spcPct val="0"/>
                        </a:spcBef>
                        <a:buFont typeface="Arial" panose="020b0604020202020204" pitchFamily="34" charset="0"/>
                        <a:buChar char="•"/>
                      </a:pPr>
                      <a:r>
                        <a:rPr lang="en-US" sz="1600">
                          <a:solidFill>
                            <a:schemeClr val="tx1"/>
                          </a:solidFill>
                        </a:rPr>
                        <a:t>Defendant is on probation for one of the drug charges.</a:t>
                      </a:r>
                    </a:p>
                    <a:p>
                      <a:pPr marL="285750" indent="-285750">
                        <a:spcBef>
                          <a:spcPct val="0"/>
                        </a:spcBef>
                        <a:buFont typeface="Arial" panose="020b0604020202020204" pitchFamily="34" charset="0"/>
                        <a:buChar char="•"/>
                      </a:pPr>
                      <a:r>
                        <a:rPr lang="en-US" sz="1600">
                          <a:solidFill>
                            <a:schemeClr val="tx1"/>
                          </a:solidFill>
                        </a:rPr>
                        <a:t>He also has a juvenile adjudication for drug possession and has had two additional arrest warrants (but no convictions) for domestic violence.</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190026"/>
                  </a:ext>
                </a:extLst>
              </a:tr>
              <a:tr h="995680">
                <a:tc>
                  <a:txBody>
                    <a:bodyPr vert="horz" wrap="square"/>
                    <a:lstStyle/>
                    <a:p>
                      <a:pPr marL="0" indent="0">
                        <a:spcBef>
                          <a:spcPts val="3600"/>
                        </a:spcBef>
                        <a:buFontTx/>
                        <a:buNone/>
                      </a:pPr>
                      <a:r>
                        <a:rPr lang="en-US" sz="1600" b="1">
                          <a:solidFill>
                            <a:srgbClr val="FFFFFF"/>
                          </a:solidFill>
                        </a:rPr>
                        <a:t>Life circumstances</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5C5C5C"/>
                    </a:solidFill>
                  </a:tcPr>
                </a:tc>
                <a:tc>
                  <a:txBody>
                    <a:bodyPr vert="horz" wrap="square"/>
                    <a:lstStyle/>
                    <a:p>
                      <a:pPr marL="285750" marR="0" lvl="0" indent="-285750" algn="l" defTabSz="7112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t>Defendant is 27 and has a new job working at McDonalds for minimum wage.  </a:t>
                      </a:r>
                    </a:p>
                    <a:p>
                      <a:pPr marL="285750" marR="0" lvl="0" indent="-285750" algn="l" defTabSz="7112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t>He picks up his eldest child from school every day and takes her to her mother’s house (his ex-partner). The mother works full time.</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38686345"/>
                  </a:ext>
                </a:extLst>
              </a:tr>
            </a:tbl>
          </a:graphicData>
        </a:graphic>
      </p:graphicFrame>
      <p:sp>
        <p:nvSpPr>
          <p:cNvPr id="3" name="Slide Number Placeholder 2">
            <a:extLst>
              <a:ext uri="{FF2B5EF4-FFF2-40B4-BE49-F238E27FC236}">
                <a16:creationId xmlns:a16="http://schemas.microsoft.com/office/drawing/2014/main" id="{8DDD3C57-B748-040D-A2A7-3AAE918FFC80}"/>
              </a:ext>
            </a:extLst>
          </p:cNvPr>
          <p:cNvSpPr>
            <a:spLocks noGrp="1"/>
          </p:cNvSpPr>
          <p:nvPr>
            <p:ph type="sldNum" sz="quarter" idx="12"/>
          </p:nvPr>
        </p:nvSpPr>
        <p:spPr/>
        <p:txBody>
          <a:bodyPr/>
          <a:lstStyle/>
          <a:p>
            <a:fld id="{1978894B-DD9F-4346-9D5A-84DF89F10812}" type="slidenum">
              <a:rPr lang="en-US" smtClean="0"/>
              <a:t>14</a:t>
            </a:fld>
            <a:endParaRPr lang="en-US"/>
          </a:p>
        </p:txBody>
      </p:sp>
    </p:spTree>
    <p:extLst>
      <p:ext uri="{BB962C8B-B14F-4D97-AF65-F5344CB8AC3E}">
        <p14:creationId xmlns:p14="http://schemas.microsoft.com/office/powerpoint/2010/main" val="4074850888"/>
      </p:ext>
    </p:extLst>
  </p:cSld>
  <p:clrMapOvr>
    <a:masterClrMapping/>
  </p:clrMapOvr>
  <p:transition/>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581192" y="863600"/>
            <a:ext cx="11029616" cy="679858"/>
          </a:xfrm>
        </p:spPr>
        <p:txBody>
          <a:bodyPr>
            <a:normAutofit/>
          </a:bodyPr>
          <a:lstStyle/>
          <a:p>
            <a:pPr algn="ctr"/>
            <a:r>
              <a:rPr lang="en-US"/>
              <a:t>TOPICS TO BE COVERED</a:t>
            </a:r>
          </a:p>
        </p:txBody>
      </p:sp>
      <p:sp>
        <p:nvSpPr>
          <p:cNvPr id="8" name="TextBox 7">
            <a:extLst>
              <a:ext uri="{FF2B5EF4-FFF2-40B4-BE49-F238E27FC236}">
                <a16:creationId xmlns:a16="http://schemas.microsoft.com/office/drawing/2014/main" id="{1A8D85DE-DD26-4338-BFF6-53D1937698B0}"/>
              </a:ext>
            </a:extLst>
          </p:cNvPr>
          <p:cNvSpPr txBox="1"/>
          <p:nvPr/>
        </p:nvSpPr>
        <p:spPr bwMode="gray">
          <a:xfrm>
            <a:off x="882040" y="1963692"/>
            <a:ext cx="10417323" cy="4594390"/>
          </a:xfrm>
          <a:prstGeom prst="rect">
            <a:avLst/>
          </a:prstGeom>
          <a:noFill/>
        </p:spPr>
        <p:txBody>
          <a:bodyPr wrap="square" lIns="36000" tIns="36000" rIns="36000" bIns="36000" rtlCol="0">
            <a:spAutoFit/>
          </a:bodyPr>
          <a:lstStyle/>
          <a:p>
            <a:pPr marL="285750" indent="-285750">
              <a:lnSpc>
                <a:spcPct val="150000"/>
              </a:lnSpc>
              <a:buFont typeface="Wingdings" panose="05000000000000000000" pitchFamily="2" charset="2"/>
              <a:buChar char="v"/>
            </a:pPr>
            <a:r>
              <a:rPr lang="en-US" sz="1800"/>
              <a:t>Introduction/Key Takeaways</a:t>
            </a:r>
          </a:p>
          <a:p>
            <a:pPr marL="285750" indent="-285750">
              <a:lnSpc>
                <a:spcPct val="150000"/>
              </a:lnSpc>
              <a:buFont typeface="Wingdings" panose="05000000000000000000" pitchFamily="2" charset="2"/>
              <a:buChar char="v"/>
            </a:pPr>
            <a:r>
              <a:rPr lang="en-US" sz="1800"/>
              <a:t>The Foundation of the Agreement is YOU</a:t>
            </a:r>
          </a:p>
          <a:p>
            <a:pPr marL="285750" indent="-285750">
              <a:lnSpc>
                <a:spcPct val="150000"/>
              </a:lnSpc>
              <a:buFont typeface="Wingdings" panose="05000000000000000000" pitchFamily="2" charset="2"/>
              <a:buChar char="v"/>
            </a:pPr>
            <a:r>
              <a:rPr lang="en-US" sz="1800"/>
              <a:t>Knowing Your Clients’ Rights Under Michigan Law</a:t>
            </a:r>
          </a:p>
          <a:p>
            <a:pPr marL="285750" indent="-285750">
              <a:lnSpc>
                <a:spcPct val="150000"/>
              </a:lnSpc>
              <a:buFont typeface="Wingdings" panose="05000000000000000000" pitchFamily="2" charset="2"/>
              <a:buChar char="v"/>
            </a:pPr>
            <a:r>
              <a:rPr lang="en-US" sz="1800"/>
              <a:t>Exercise: Hypotheticals and Q&amp;A</a:t>
            </a:r>
          </a:p>
          <a:p>
            <a:pPr marL="285750" indent="-285750">
              <a:lnSpc>
                <a:spcPct val="150000"/>
              </a:lnSpc>
              <a:buFont typeface="Wingdings" panose="05000000000000000000" pitchFamily="2" charset="2"/>
              <a:buChar char="v"/>
            </a:pPr>
            <a:r>
              <a:rPr lang="en-US" sz="1800"/>
              <a:t>The Bail Partnership Agreement—Cash Bond</a:t>
            </a:r>
          </a:p>
          <a:p>
            <a:pPr marL="285750" indent="-285750">
              <a:lnSpc>
                <a:spcPct val="150000"/>
              </a:lnSpc>
              <a:buFont typeface="Wingdings" panose="05000000000000000000" pitchFamily="2" charset="2"/>
              <a:buChar char="v"/>
            </a:pPr>
            <a:r>
              <a:rPr lang="en-US" sz="1800"/>
              <a:t>The Bail Partnership Agreement—Practical Guidance</a:t>
            </a:r>
          </a:p>
          <a:p>
            <a:pPr marL="285750" indent="-285750">
              <a:lnSpc>
                <a:spcPct val="150000"/>
              </a:lnSpc>
              <a:buFont typeface="Wingdings" panose="05000000000000000000" pitchFamily="2" charset="2"/>
              <a:buChar char="v"/>
            </a:pPr>
            <a:r>
              <a:rPr lang="en-US" sz="1800"/>
              <a:t>The Bail Partnership Agreement—Bail Redetermination Hearings</a:t>
            </a:r>
          </a:p>
          <a:p>
            <a:pPr marL="285750" indent="-285750">
              <a:lnSpc>
                <a:spcPct val="150000"/>
              </a:lnSpc>
              <a:buFont typeface="Wingdings" panose="05000000000000000000" pitchFamily="2" charset="2"/>
              <a:buChar char="v"/>
            </a:pPr>
            <a:r>
              <a:rPr lang="en-US" sz="1800"/>
              <a:t>Exercise: Hypotheticals and Q&amp;A</a:t>
            </a:r>
          </a:p>
          <a:p>
            <a:pPr marL="285750" indent="-285750">
              <a:lnSpc>
                <a:spcPct val="150000"/>
              </a:lnSpc>
              <a:buFont typeface="Wingdings" panose="05000000000000000000" pitchFamily="2" charset="2"/>
              <a:buChar char="v"/>
            </a:pPr>
            <a:r>
              <a:rPr lang="en-US" sz="1800"/>
              <a:t>Failures to Appear</a:t>
            </a:r>
          </a:p>
          <a:p>
            <a:pPr marL="285750" indent="-285750">
              <a:lnSpc>
                <a:spcPct val="150000"/>
              </a:lnSpc>
              <a:buFont typeface="Wingdings" panose="05000000000000000000" pitchFamily="2" charset="2"/>
              <a:buChar char="v"/>
            </a:pPr>
            <a:r>
              <a:rPr lang="en-US" sz="1800"/>
              <a:t>Additional Law And Issues Relating To Arraignment</a:t>
            </a:r>
          </a:p>
          <a:p>
            <a:pPr marL="285750" indent="-285750">
              <a:lnSpc>
                <a:spcPct val="150000"/>
              </a:lnSpc>
              <a:buFont typeface="Wingdings" panose="05000000000000000000" pitchFamily="2" charset="2"/>
              <a:buChar char="v"/>
            </a:pPr>
            <a:r>
              <a:rPr lang="en-US" sz="1800"/>
              <a:t>Exercise: Hypotheticals and Q&amp;A</a:t>
            </a:r>
          </a:p>
        </p:txBody>
      </p:sp>
      <p:pic>
        <p:nvPicPr>
          <p:cNvPr id="4" name="Graphic 3">
            <a:extLst>
              <a:ext uri="{FF2B5EF4-FFF2-40B4-BE49-F238E27FC236}">
                <a16:creationId xmlns:a16="http://schemas.microsoft.com/office/drawing/2014/main" id="{4B65F89E-574C-8878-2500-84959814CD1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rot="10800000">
            <a:off x="5521741" y="3429000"/>
            <a:ext cx="914400" cy="914400"/>
          </a:xfrm>
          <a:prstGeom prst="rect">
            <a:avLst/>
          </a:prstGeom>
        </p:spPr>
      </p:pic>
      <p:sp>
        <p:nvSpPr>
          <p:cNvPr id="3" name="Slide Number Placeholder 2">
            <a:extLst>
              <a:ext uri="{FF2B5EF4-FFF2-40B4-BE49-F238E27FC236}">
                <a16:creationId xmlns:a16="http://schemas.microsoft.com/office/drawing/2014/main" id="{F767AF99-0DB5-483E-442C-B66D1196BBC0}"/>
              </a:ext>
            </a:extLst>
          </p:cNvPr>
          <p:cNvSpPr>
            <a:spLocks noGrp="1"/>
          </p:cNvSpPr>
          <p:nvPr>
            <p:ph type="sldNum" sz="quarter" idx="12"/>
          </p:nvPr>
        </p:nvSpPr>
        <p:spPr/>
        <p:txBody>
          <a:bodyPr/>
          <a:lstStyle/>
          <a:p>
            <a:fld id="{1978894B-DD9F-4346-9D5A-84DF89F10812}" type="slidenum">
              <a:rPr lang="en-US" smtClean="0"/>
              <a:t>15</a:t>
            </a:fld>
            <a:endParaRPr lang="en-US"/>
          </a:p>
        </p:txBody>
      </p:sp>
    </p:spTree>
    <p:extLst>
      <p:ext uri="{BB962C8B-B14F-4D97-AF65-F5344CB8AC3E}">
        <p14:creationId xmlns:p14="http://schemas.microsoft.com/office/powerpoint/2010/main" val="955464999"/>
      </p:ext>
    </p:extLst>
  </p:cSld>
  <p:clrMapOvr>
    <a:masterClrMapping/>
  </p:clrMapOvr>
  <p:transition/>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2" name="btfpBulletedList982544"/>
          <p:cNvSpPr txBox="1"/>
          <p:nvPr>
            <p:custDataLst>
              <p:tags r:id="rId3"/>
            </p:custDataLst>
          </p:nvPr>
        </p:nvSpPr>
        <p:spPr bwMode="gray">
          <a:xfrm>
            <a:off x="566530" y="2072861"/>
            <a:ext cx="11290508" cy="3458245"/>
          </a:xfrm>
          <a:prstGeom prst="rect">
            <a:avLst/>
          </a:prstGeom>
          <a:noFill/>
        </p:spPr>
        <p:txBody>
          <a:bodyPr vert="horz" wrap="square" lIns="36000" tIns="36000" rIns="36000" bIns="36000" rtlCol="0">
            <a:spAutoFit/>
          </a:bodyPr>
          <a:lstStyle/>
          <a:p>
            <a:pPr marL="0" indent="0">
              <a:spcBef>
                <a:spcPts val="2400"/>
              </a:spcBef>
              <a:buNone/>
            </a:pPr>
            <a:r>
              <a:rPr lang="en-US" sz="2400"/>
              <a:t>The Court cannot impose cash bond unless:</a:t>
            </a:r>
          </a:p>
          <a:p>
            <a:pPr marL="0" indent="0">
              <a:spcBef>
                <a:spcPts val="2400"/>
              </a:spcBef>
              <a:buNone/>
            </a:pPr>
            <a:r>
              <a:rPr lang="en-US" sz="2400"/>
              <a:t>	1. 	</a:t>
            </a:r>
            <a:r>
              <a:rPr lang="en-US" sz="2200"/>
              <a:t>It finds </a:t>
            </a:r>
            <a:r>
              <a:rPr lang="en-US" sz="2200" b="1">
                <a:solidFill>
                  <a:schemeClr val="accent2"/>
                </a:solidFill>
              </a:rPr>
              <a:t>by clear and convincing evidence</a:t>
            </a:r>
            <a:r>
              <a:rPr lang="en-US" sz="2200">
                <a:solidFill>
                  <a:schemeClr val="accent2"/>
                </a:solidFill>
              </a:rPr>
              <a:t> </a:t>
            </a:r>
            <a:r>
              <a:rPr lang="en-US" sz="2200"/>
              <a:t>that is </a:t>
            </a:r>
            <a:r>
              <a:rPr lang="en-US" sz="2200" b="1">
                <a:solidFill>
                  <a:schemeClr val="accent2"/>
                </a:solidFill>
              </a:rPr>
              <a:t>particular to the 				defendant </a:t>
            </a:r>
            <a:r>
              <a:rPr lang="en-US" sz="2200"/>
              <a:t>that they present an </a:t>
            </a:r>
            <a:r>
              <a:rPr lang="en-US" sz="2200" b="1">
                <a:solidFill>
                  <a:schemeClr val="accent2"/>
                </a:solidFill>
              </a:rPr>
              <a:t>identified and articulable danger </a:t>
            </a:r>
            <a:r>
              <a:rPr lang="en-US" sz="2200"/>
              <a:t>to any 			person or the public </a:t>
            </a:r>
            <a:r>
              <a:rPr lang="en-US" sz="2200" b="1">
                <a:solidFill>
                  <a:schemeClr val="accent2"/>
                </a:solidFill>
              </a:rPr>
              <a:t>that cannot be managed by non-cash conditions.</a:t>
            </a:r>
          </a:p>
          <a:p>
            <a:pPr marL="0" indent="0">
              <a:spcBef>
                <a:spcPts val="2400"/>
              </a:spcBef>
              <a:buNone/>
            </a:pPr>
            <a:r>
              <a:rPr lang="en-US" sz="2200" b="1"/>
              <a:t>	</a:t>
            </a:r>
            <a:r>
              <a:rPr lang="en-US" sz="2200"/>
              <a:t>2. 	It finds </a:t>
            </a:r>
            <a:r>
              <a:rPr lang="en-US" sz="2200" b="1">
                <a:solidFill>
                  <a:schemeClr val="accent2"/>
                </a:solidFill>
              </a:rPr>
              <a:t>by a preponderance of the evidence </a:t>
            </a:r>
            <a:r>
              <a:rPr lang="en-US" sz="2200"/>
              <a:t>that is </a:t>
            </a:r>
            <a:r>
              <a:rPr lang="en-US" sz="2200" b="1">
                <a:solidFill>
                  <a:schemeClr val="accent2"/>
                </a:solidFill>
              </a:rPr>
              <a:t>particular to the 			defendant </a:t>
            </a:r>
            <a:r>
              <a:rPr lang="en-US" sz="2200"/>
              <a:t>that unaffordable bail </a:t>
            </a:r>
            <a:r>
              <a:rPr lang="en-US" sz="2200" b="1">
                <a:solidFill>
                  <a:schemeClr val="accent2"/>
                </a:solidFill>
              </a:rPr>
              <a:t>is reasonably necessary</a:t>
            </a:r>
            <a:r>
              <a:rPr lang="en-US" sz="2200">
                <a:solidFill>
                  <a:schemeClr val="accent2"/>
                </a:solidFill>
              </a:rPr>
              <a:t> </a:t>
            </a:r>
            <a:r>
              <a:rPr lang="en-US" sz="2200"/>
              <a:t>to ensure the 			Defendant’s appearance and that the risk of non-appearance </a:t>
            </a:r>
            <a:r>
              <a:rPr lang="en-US" sz="2200" b="1">
                <a:solidFill>
                  <a:schemeClr val="accent2"/>
                </a:solidFill>
              </a:rPr>
              <a:t>cannot be 			managed by non-cash conditions.</a:t>
            </a:r>
            <a:endParaRPr lang="en-US" sz="2200">
              <a:solidFill>
                <a:schemeClr val="accent2"/>
              </a:solidFill>
            </a:endParaRPr>
          </a:p>
        </p:txBody>
      </p:sp>
      <p:sp>
        <p:nvSpPr>
          <p:cNvPr id="7" name="Title 1">
            <a:extLst>
              <a:ext uri="{FF2B5EF4-FFF2-40B4-BE49-F238E27FC236}">
                <a16:creationId xmlns:a16="http://schemas.microsoft.com/office/drawing/2014/main" id="{C380B35A-AFE9-4F6A-B92E-0DAABB1C2F72}"/>
              </a:ext>
            </a:extLst>
          </p:cNvPr>
          <p:cNvSpPr txBox="1"/>
          <p:nvPr/>
        </p:nvSpPr>
        <p:spPr>
          <a:xfrm>
            <a:off x="566530" y="791033"/>
            <a:ext cx="11522075" cy="876687"/>
          </a:xfrm>
          <a:prstGeom prst="rect">
            <a:avLst/>
          </a:prstGeom>
        </p:spPr>
        <p:txBody>
          <a:bodyPr vert="horz" lIns="36000" tIns="36000" rIns="36000" bIns="72000" rtlCol="0" anchor="b">
            <a:noAutofit/>
          </a:bodyPr>
          <a:lstStyle>
            <a:lvl1pPr algn="l" defTabSz="711200" rtl="0" eaLnBrk="1" latinLnBrk="0" hangingPunct="1">
              <a:lnSpc>
                <a:spcPct val="100000"/>
              </a:lnSpc>
              <a:spcBef>
                <a:spcPct val="0"/>
              </a:spcBef>
              <a:buNone/>
              <a:defRPr sz="2400" kern="1200">
                <a:solidFill>
                  <a:schemeClr val="tx1"/>
                </a:solidFill>
                <a:latin typeface="+mj-lt"/>
                <a:ea typeface="+mj-ea"/>
                <a:cs typeface="+mj-cs"/>
              </a:defRPr>
            </a:lvl1pPr>
          </a:lstStyle>
          <a:p>
            <a:pPr marL="0" indent="0" algn="ctr"/>
            <a:r>
              <a:rPr lang="en-US" sz="2800">
                <a:solidFill>
                  <a:schemeClr val="bg1"/>
                </a:solidFill>
              </a:rPr>
              <a:t>THE BAIL PARTNERSHIP AGREEMENT AND CASH BOND</a:t>
            </a:r>
          </a:p>
          <a:p>
            <a:pPr marL="0" indent="0" algn="ctr"/>
            <a:r>
              <a:rPr lang="en-US" sz="2000">
                <a:solidFill>
                  <a:schemeClr val="bg1"/>
                </a:solidFill>
              </a:rPr>
              <a:t>When Can Bond Be Imposed?</a:t>
            </a:r>
          </a:p>
        </p:txBody>
      </p:sp>
      <p:sp>
        <p:nvSpPr>
          <p:cNvPr id="2" name="Slide Number Placeholder 1">
            <a:extLst>
              <a:ext uri="{FF2B5EF4-FFF2-40B4-BE49-F238E27FC236}">
                <a16:creationId xmlns:a16="http://schemas.microsoft.com/office/drawing/2014/main" id="{921D8E9E-BB22-5864-D47A-FFA4134C790F}"/>
              </a:ext>
            </a:extLst>
          </p:cNvPr>
          <p:cNvSpPr>
            <a:spLocks noGrp="1"/>
          </p:cNvSpPr>
          <p:nvPr>
            <p:ph type="sldNum" sz="quarter" idx="12"/>
          </p:nvPr>
        </p:nvSpPr>
        <p:spPr/>
        <p:txBody>
          <a:bodyPr/>
          <a:lstStyle/>
          <a:p>
            <a:fld id="{1978894B-DD9F-4346-9D5A-84DF89F10812}" type="slidenum">
              <a:rPr lang="en-US" smtClean="0"/>
              <a:t>16</a:t>
            </a:fld>
            <a:endParaRPr lang="en-US"/>
          </a:p>
        </p:txBody>
      </p:sp>
    </p:spTree>
    <p:extLst>
      <p:ext uri="{BB962C8B-B14F-4D97-AF65-F5344CB8AC3E}">
        <p14:creationId xmlns:p14="http://schemas.microsoft.com/office/powerpoint/2010/main" val="3085201292"/>
      </p:ext>
    </p:extLst>
  </p:cSld>
  <p:clrMapOvr>
    <a:masterClrMapping/>
  </p:clrMapOvr>
  <p:transition/>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2" name="btfpBulletedList982544"/>
          <p:cNvSpPr txBox="1"/>
          <p:nvPr>
            <p:custDataLst>
              <p:tags r:id="rId3"/>
            </p:custDataLst>
          </p:nvPr>
        </p:nvSpPr>
        <p:spPr bwMode="gray">
          <a:xfrm>
            <a:off x="566530" y="2040992"/>
            <a:ext cx="11290508" cy="4381575"/>
          </a:xfrm>
          <a:prstGeom prst="rect">
            <a:avLst/>
          </a:prstGeom>
          <a:noFill/>
        </p:spPr>
        <p:txBody>
          <a:bodyPr vert="horz" wrap="square" lIns="36000" tIns="36000" rIns="36000" bIns="36000" rtlCol="0">
            <a:spAutoFit/>
          </a:bodyPr>
          <a:lstStyle/>
          <a:p>
            <a:pPr marL="342900" indent="-342900">
              <a:spcBef>
                <a:spcPts val="2400"/>
              </a:spcBef>
              <a:buFont typeface="Arial" panose="020b0604020202020204" pitchFamily="34" charset="0"/>
              <a:buChar char="•"/>
            </a:pPr>
            <a:r>
              <a:rPr lang="en-US" sz="2400"/>
              <a:t>The court must</a:t>
            </a:r>
            <a:r>
              <a:rPr lang="en-US" sz="2400" b="1"/>
              <a:t> </a:t>
            </a:r>
            <a:r>
              <a:rPr lang="en-US" sz="2400"/>
              <a:t>consider any evidence or proffers of evidence you make.</a:t>
            </a:r>
          </a:p>
          <a:p>
            <a:pPr marL="342900" indent="-342900">
              <a:spcBef>
                <a:spcPts val="2400"/>
              </a:spcBef>
              <a:buFont typeface="Arial" panose="020b0604020202020204" pitchFamily="34" charset="0"/>
              <a:buChar char="•"/>
            </a:pPr>
            <a:r>
              <a:rPr lang="en-US" sz="2200"/>
              <a:t>You must be allowed to examine and rebut any evidence, documents, or reports, that might be used against your client at the arraignment.</a:t>
            </a:r>
          </a:p>
          <a:p>
            <a:pPr marL="342900" indent="-342900">
              <a:spcBef>
                <a:spcPts val="2400"/>
              </a:spcBef>
              <a:buFont typeface="Arial" panose="020b0604020202020204" pitchFamily="34" charset="0"/>
              <a:buChar char="•"/>
            </a:pPr>
            <a:r>
              <a:rPr lang="en-US" sz="2200"/>
              <a:t>The court can consider the police report but must also consider facts you proffer.  </a:t>
            </a:r>
          </a:p>
          <a:p>
            <a:pPr marL="342900" indent="-342900">
              <a:spcBef>
                <a:spcPts val="2400"/>
              </a:spcBef>
              <a:buFont typeface="Arial" panose="020b0604020202020204" pitchFamily="34" charset="0"/>
              <a:buChar char="•"/>
            </a:pPr>
            <a:r>
              <a:rPr lang="en-US" sz="2200"/>
              <a:t>The fact that a charge is violent or assaultive is NOT enough, on its own, to establish a danger to the public, but the court can consider the specific alleged facts of the offense.</a:t>
            </a:r>
          </a:p>
          <a:p>
            <a:pPr marL="342900" indent="-342900">
              <a:spcBef>
                <a:spcPts val="2400"/>
              </a:spcBef>
              <a:buFont typeface="Arial" panose="020b0604020202020204" pitchFamily="34" charset="0"/>
              <a:buChar char="•"/>
            </a:pPr>
            <a:r>
              <a:rPr lang="en-US" sz="2200"/>
              <a:t>The court can consider prior failures to appear but must also consider the reasons for the prior FTAs, including whether they were deliberate or attributable to health or poverty related circumstances.</a:t>
            </a:r>
            <a:endParaRPr lang="en-US" sz="2200" b="1"/>
          </a:p>
        </p:txBody>
      </p:sp>
      <p:sp>
        <p:nvSpPr>
          <p:cNvPr id="7" name="Title 1">
            <a:extLst>
              <a:ext uri="{FF2B5EF4-FFF2-40B4-BE49-F238E27FC236}">
                <a16:creationId xmlns:a16="http://schemas.microsoft.com/office/drawing/2014/main" id="{C380B35A-AFE9-4F6A-B92E-0DAABB1C2F72}"/>
              </a:ext>
            </a:extLst>
          </p:cNvPr>
          <p:cNvSpPr txBox="1"/>
          <p:nvPr/>
        </p:nvSpPr>
        <p:spPr>
          <a:xfrm>
            <a:off x="566530" y="811353"/>
            <a:ext cx="11522075" cy="876687"/>
          </a:xfrm>
          <a:prstGeom prst="rect">
            <a:avLst/>
          </a:prstGeom>
        </p:spPr>
        <p:txBody>
          <a:bodyPr vert="horz" lIns="36000" tIns="36000" rIns="36000" bIns="72000" rtlCol="0" anchor="b">
            <a:noAutofit/>
          </a:bodyPr>
          <a:lstStyle>
            <a:lvl1pPr algn="l" defTabSz="711200" rtl="0" eaLnBrk="1" latinLnBrk="0" hangingPunct="1">
              <a:lnSpc>
                <a:spcPct val="100000"/>
              </a:lnSpc>
              <a:spcBef>
                <a:spcPct val="0"/>
              </a:spcBef>
              <a:buNone/>
              <a:defRPr sz="2400" kern="1200">
                <a:solidFill>
                  <a:schemeClr val="tx1"/>
                </a:solidFill>
                <a:latin typeface="+mj-lt"/>
                <a:ea typeface="+mj-ea"/>
                <a:cs typeface="+mj-cs"/>
              </a:defRPr>
            </a:lvl1pPr>
          </a:lstStyle>
          <a:p>
            <a:pPr marL="0" indent="0" algn="ctr"/>
            <a:r>
              <a:rPr lang="en-US" sz="2800">
                <a:solidFill>
                  <a:schemeClr val="bg1"/>
                </a:solidFill>
              </a:rPr>
              <a:t>THE BAIL PARTNERSHIP AGREEMENT AND CASH BOND</a:t>
            </a:r>
          </a:p>
          <a:p>
            <a:pPr marL="0" indent="0" algn="ctr"/>
            <a:r>
              <a:rPr lang="en-US" sz="2000">
                <a:solidFill>
                  <a:schemeClr val="bg1"/>
                </a:solidFill>
              </a:rPr>
              <a:t> What goes in to determining if there is a danger to the public or a flight risk?</a:t>
            </a:r>
          </a:p>
        </p:txBody>
      </p:sp>
      <p:sp>
        <p:nvSpPr>
          <p:cNvPr id="2" name="Slide Number Placeholder 1">
            <a:extLst>
              <a:ext uri="{FF2B5EF4-FFF2-40B4-BE49-F238E27FC236}">
                <a16:creationId xmlns:a16="http://schemas.microsoft.com/office/drawing/2014/main" id="{D70E80EC-FBBF-4807-DE72-DFA782FAA55E}"/>
              </a:ext>
            </a:extLst>
          </p:cNvPr>
          <p:cNvSpPr>
            <a:spLocks noGrp="1"/>
          </p:cNvSpPr>
          <p:nvPr>
            <p:ph type="sldNum" sz="quarter" idx="12"/>
          </p:nvPr>
        </p:nvSpPr>
        <p:spPr/>
        <p:txBody>
          <a:bodyPr/>
          <a:lstStyle/>
          <a:p>
            <a:fld id="{1978894B-DD9F-4346-9D5A-84DF89F10812}" type="slidenum">
              <a:rPr lang="en-US" smtClean="0"/>
              <a:t>17</a:t>
            </a:fld>
            <a:endParaRPr lang="en-US"/>
          </a:p>
        </p:txBody>
      </p:sp>
    </p:spTree>
    <p:extLst>
      <p:ext uri="{BB962C8B-B14F-4D97-AF65-F5344CB8AC3E}">
        <p14:creationId xmlns:p14="http://schemas.microsoft.com/office/powerpoint/2010/main" val="792860497"/>
      </p:ext>
    </p:extLst>
  </p:cSld>
  <p:clrMapOvr>
    <a:masterClrMapping/>
  </p:clrMapOvr>
  <p:transition/>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2" name="btfpBulletedList982544"/>
          <p:cNvSpPr txBox="1"/>
          <p:nvPr>
            <p:custDataLst>
              <p:tags r:id="rId3"/>
            </p:custDataLst>
          </p:nvPr>
        </p:nvSpPr>
        <p:spPr bwMode="gray">
          <a:xfrm>
            <a:off x="566530" y="2248301"/>
            <a:ext cx="11290508" cy="1180699"/>
          </a:xfrm>
          <a:prstGeom prst="rect">
            <a:avLst/>
          </a:prstGeom>
          <a:noFill/>
        </p:spPr>
        <p:txBody>
          <a:bodyPr vert="horz" wrap="square" lIns="36000" tIns="36000" rIns="36000" bIns="36000" rtlCol="0">
            <a:spAutoFit/>
          </a:bodyPr>
          <a:lstStyle/>
          <a:p>
            <a:pPr>
              <a:spcBef>
                <a:spcPts val="2400"/>
              </a:spcBef>
            </a:pPr>
            <a:r>
              <a:rPr lang="en-US" sz="2400"/>
              <a:t>The court may not impose any condition (e.g., drug testing, tethers) that requires your client to make payments in order to be released or that requires ongoing payments in order to remain free. </a:t>
            </a:r>
            <a:endParaRPr lang="en-US" sz="2200"/>
          </a:p>
        </p:txBody>
      </p:sp>
      <p:sp>
        <p:nvSpPr>
          <p:cNvPr id="7" name="Title 1">
            <a:extLst>
              <a:ext uri="{FF2B5EF4-FFF2-40B4-BE49-F238E27FC236}">
                <a16:creationId xmlns:a16="http://schemas.microsoft.com/office/drawing/2014/main" id="{C380B35A-AFE9-4F6A-B92E-0DAABB1C2F72}"/>
              </a:ext>
            </a:extLst>
          </p:cNvPr>
          <p:cNvSpPr txBox="1"/>
          <p:nvPr/>
        </p:nvSpPr>
        <p:spPr>
          <a:xfrm>
            <a:off x="566530" y="862153"/>
            <a:ext cx="11522075" cy="876687"/>
          </a:xfrm>
          <a:prstGeom prst="rect">
            <a:avLst/>
          </a:prstGeom>
        </p:spPr>
        <p:txBody>
          <a:bodyPr vert="horz" lIns="36000" tIns="36000" rIns="36000" bIns="72000" rtlCol="0" anchor="b">
            <a:noAutofit/>
          </a:bodyPr>
          <a:lstStyle>
            <a:lvl1pPr algn="l" defTabSz="711200" rtl="0" eaLnBrk="1" latinLnBrk="0" hangingPunct="1">
              <a:lnSpc>
                <a:spcPct val="100000"/>
              </a:lnSpc>
              <a:spcBef>
                <a:spcPct val="0"/>
              </a:spcBef>
              <a:buNone/>
              <a:defRPr sz="2400" kern="1200">
                <a:solidFill>
                  <a:schemeClr val="tx1"/>
                </a:solidFill>
                <a:latin typeface="+mj-lt"/>
                <a:ea typeface="+mj-ea"/>
                <a:cs typeface="+mj-cs"/>
              </a:defRPr>
            </a:lvl1pPr>
          </a:lstStyle>
          <a:p>
            <a:pPr marL="0" indent="0" algn="ctr"/>
            <a:r>
              <a:rPr lang="en-US" sz="2800">
                <a:solidFill>
                  <a:schemeClr val="bg1"/>
                </a:solidFill>
              </a:rPr>
              <a:t>THE BAIL PARTNERSHIP AGREEMENT AND CASH BOND</a:t>
            </a:r>
          </a:p>
          <a:p>
            <a:pPr marL="0" indent="0" algn="ctr"/>
            <a:r>
              <a:rPr lang="en-US" sz="2000">
                <a:solidFill>
                  <a:schemeClr val="bg1"/>
                </a:solidFill>
              </a:rPr>
              <a:t> Non-Cash Conditions</a:t>
            </a:r>
          </a:p>
        </p:txBody>
      </p:sp>
      <p:sp>
        <p:nvSpPr>
          <p:cNvPr id="2" name="Slide Number Placeholder 1">
            <a:extLst>
              <a:ext uri="{FF2B5EF4-FFF2-40B4-BE49-F238E27FC236}">
                <a16:creationId xmlns:a16="http://schemas.microsoft.com/office/drawing/2014/main" id="{D898C4C5-8379-57E3-47AF-BFED3BCAA8C5}"/>
              </a:ext>
            </a:extLst>
          </p:cNvPr>
          <p:cNvSpPr>
            <a:spLocks noGrp="1"/>
          </p:cNvSpPr>
          <p:nvPr>
            <p:ph type="sldNum" sz="quarter" idx="12"/>
          </p:nvPr>
        </p:nvSpPr>
        <p:spPr/>
        <p:txBody>
          <a:bodyPr/>
          <a:lstStyle/>
          <a:p>
            <a:fld id="{1978894B-DD9F-4346-9D5A-84DF89F10812}" type="slidenum">
              <a:rPr lang="en-US" smtClean="0"/>
              <a:t>18</a:t>
            </a:fld>
            <a:endParaRPr lang="en-US"/>
          </a:p>
        </p:txBody>
      </p:sp>
    </p:spTree>
    <p:extLst>
      <p:ext uri="{BB962C8B-B14F-4D97-AF65-F5344CB8AC3E}">
        <p14:creationId xmlns:p14="http://schemas.microsoft.com/office/powerpoint/2010/main" val="632991590"/>
      </p:ext>
    </p:extLst>
  </p:cSld>
  <p:clrMapOvr>
    <a:masterClrMapping/>
  </p:clrMapOvr>
  <p:transition/>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2" name="btfpBulletedList982544"/>
          <p:cNvSpPr txBox="1"/>
          <p:nvPr>
            <p:custDataLst>
              <p:tags r:id="rId3"/>
            </p:custDataLst>
          </p:nvPr>
        </p:nvSpPr>
        <p:spPr bwMode="gray">
          <a:xfrm>
            <a:off x="566530" y="1931199"/>
            <a:ext cx="11290508" cy="2719582"/>
          </a:xfrm>
          <a:prstGeom prst="rect">
            <a:avLst/>
          </a:prstGeom>
          <a:noFill/>
        </p:spPr>
        <p:txBody>
          <a:bodyPr vert="horz" wrap="square" lIns="36000" tIns="36000" rIns="36000" bIns="36000" rtlCol="0">
            <a:spAutoFit/>
          </a:bodyPr>
          <a:lstStyle/>
          <a:p>
            <a:pPr>
              <a:spcBef>
                <a:spcPts val="2400"/>
              </a:spcBef>
            </a:pPr>
            <a:r>
              <a:rPr lang="en-US" sz="2200"/>
              <a:t>This means that any time cash bail is contemplated, the court </a:t>
            </a:r>
            <a:r>
              <a:rPr lang="en-US" sz="2200" b="1">
                <a:solidFill>
                  <a:schemeClr val="accent2"/>
                </a:solidFill>
              </a:rPr>
              <a:t>must</a:t>
            </a:r>
            <a:r>
              <a:rPr lang="en-US" sz="2200"/>
              <a:t> make an inquiry into how much your client can afford. </a:t>
            </a:r>
          </a:p>
          <a:p>
            <a:pPr>
              <a:spcBef>
                <a:spcPts val="2400"/>
              </a:spcBef>
            </a:pPr>
            <a:r>
              <a:rPr lang="en-US" sz="2200"/>
              <a:t>If your client’s household income is less than 200% of the federal poverty guidelines, there is a presumption that your client cannot afford any cash bail.  As a practical matter, most criminal defendants will fall below these thresholds, particularly if they qualify for appointed counsel.</a:t>
            </a:r>
            <a:endParaRPr lang="en-US" sz="2200" b="1"/>
          </a:p>
          <a:p>
            <a:pPr marL="0" indent="0">
              <a:spcBef>
                <a:spcPts val="2400"/>
              </a:spcBef>
              <a:buNone/>
            </a:pPr>
            <a:endParaRPr lang="en-US" sz="2200"/>
          </a:p>
        </p:txBody>
      </p:sp>
      <p:sp>
        <p:nvSpPr>
          <p:cNvPr id="7" name="Title 1">
            <a:extLst>
              <a:ext uri="{FF2B5EF4-FFF2-40B4-BE49-F238E27FC236}">
                <a16:creationId xmlns:a16="http://schemas.microsoft.com/office/drawing/2014/main" id="{C380B35A-AFE9-4F6A-B92E-0DAABB1C2F72}"/>
              </a:ext>
            </a:extLst>
          </p:cNvPr>
          <p:cNvSpPr txBox="1"/>
          <p:nvPr/>
        </p:nvSpPr>
        <p:spPr>
          <a:xfrm>
            <a:off x="450747" y="963753"/>
            <a:ext cx="11290508" cy="876687"/>
          </a:xfrm>
          <a:prstGeom prst="rect">
            <a:avLst/>
          </a:prstGeom>
        </p:spPr>
        <p:txBody>
          <a:bodyPr vert="horz" lIns="36000" tIns="36000" rIns="36000" bIns="72000" rtlCol="0" anchor="b">
            <a:noAutofit/>
          </a:bodyPr>
          <a:lstStyle>
            <a:lvl1pPr algn="l" defTabSz="711200" rtl="0" eaLnBrk="1" latinLnBrk="0" hangingPunct="1">
              <a:lnSpc>
                <a:spcPct val="100000"/>
              </a:lnSpc>
              <a:spcBef>
                <a:spcPct val="0"/>
              </a:spcBef>
              <a:buNone/>
              <a:defRPr sz="2400" kern="1200">
                <a:solidFill>
                  <a:schemeClr val="tx1"/>
                </a:solidFill>
                <a:latin typeface="+mj-lt"/>
                <a:ea typeface="+mj-ea"/>
                <a:cs typeface="+mj-cs"/>
              </a:defRPr>
            </a:lvl1pPr>
          </a:lstStyle>
          <a:p>
            <a:pPr marL="0" indent="0" algn="ctr"/>
            <a:r>
              <a:rPr lang="en-US" sz="2800">
                <a:solidFill>
                  <a:schemeClr val="bg1"/>
                </a:solidFill>
              </a:rPr>
              <a:t>THE BAIL PARTNERSHIP AGREEMENT AND CASH BOND</a:t>
            </a:r>
          </a:p>
          <a:p>
            <a:pPr marL="0" indent="0" algn="ctr"/>
            <a:r>
              <a:rPr lang="en-US" sz="2000">
                <a:solidFill>
                  <a:schemeClr val="bg1"/>
                </a:solidFill>
              </a:rPr>
              <a:t> For almost all Accused Individuals, cash bail shall be set at an amount less than or equal to the amount that </a:t>
            </a:r>
          </a:p>
          <a:p>
            <a:pPr marL="0" indent="0" algn="ctr"/>
            <a:r>
              <a:rPr lang="en-US" sz="2000">
                <a:solidFill>
                  <a:schemeClr val="bg1"/>
                </a:solidFill>
              </a:rPr>
              <a:t>the Accused Individual can afford ….”</a:t>
            </a:r>
          </a:p>
        </p:txBody>
      </p:sp>
      <p:graphicFrame>
        <p:nvGraphicFramePr>
          <p:cNvPr id="6" name="Table 7">
            <a:extLst>
              <a:ext uri="{FF2B5EF4-FFF2-40B4-BE49-F238E27FC236}">
                <a16:creationId xmlns:a16="http://schemas.microsoft.com/office/drawing/2014/main" id="{DC1CD50F-484C-42A0-8842-470929719467}"/>
              </a:ext>
            </a:extLst>
          </p:cNvPr>
          <p:cNvGraphicFramePr>
            <a:graphicFrameLocks noGrp="1"/>
          </p:cNvGraphicFramePr>
          <p:nvPr>
            <p:extLst>
              <p:ext uri="{D42A27DB-BD31-4B8C-83A1-F6EECF244321}">
                <p14:modId xmlns:p14="http://schemas.microsoft.com/office/powerpoint/2010/main" val="650917801"/>
              </p:ext>
            </p:extLst>
          </p:nvPr>
        </p:nvGraphicFramePr>
        <p:xfrm>
          <a:off x="1975449" y="4075321"/>
          <a:ext cx="8272731" cy="2743200"/>
        </p:xfrm>
        <a:graphic>
          <a:graphicData uri="http://schemas.openxmlformats.org/drawingml/2006/table">
            <a:tbl>
              <a:tblPr firstRow="1" bandRow="1">
                <a:tableStyleId>{2D5ABB26-0587-4C30-8999-92F81FD0307C}</a:tableStyleId>
              </a:tblPr>
              <a:tblGrid>
                <a:gridCol w="3380095">
                  <a:extLst>
                    <a:ext uri="{9D8B030D-6E8A-4147-A177-3AD203B41FA5}">
                      <a16:colId xmlns:a16="http://schemas.microsoft.com/office/drawing/2014/main" val="3819377708"/>
                    </a:ext>
                  </a:extLst>
                </a:gridCol>
                <a:gridCol w="4892636">
                  <a:extLst>
                    <a:ext uri="{9D8B030D-6E8A-4147-A177-3AD203B41FA5}">
                      <a16:colId xmlns:a16="http://schemas.microsoft.com/office/drawing/2014/main" val="1745628781"/>
                    </a:ext>
                  </a:extLst>
                </a:gridCol>
              </a:tblGrid>
              <a:tr h="394550">
                <a:tc>
                  <a:txBody>
                    <a:bodyPr vert="horz" wrap="square"/>
                    <a:lstStyle/>
                    <a:p>
                      <a:pPr marL="0" indent="0" algn="ctr">
                        <a:buNone/>
                      </a:pPr>
                      <a:r>
                        <a:rPr lang="en-US" sz="2400">
                          <a:solidFill>
                            <a:schemeClr val="bg1"/>
                          </a:solidFill>
                        </a:rPr>
                        <a:t>Household Size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vert="horz" wrap="square"/>
                    <a:lstStyle/>
                    <a:p>
                      <a:pPr marL="0" indent="0" algn="ctr">
                        <a:buNone/>
                      </a:pPr>
                      <a:r>
                        <a:rPr lang="en-US" sz="2400">
                          <a:solidFill>
                            <a:schemeClr val="bg1"/>
                          </a:solidFill>
                        </a:rPr>
                        <a:t>200% of Federal Poverty Line (2025)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2871810358"/>
                  </a:ext>
                </a:extLst>
              </a:tr>
              <a:tr h="394550">
                <a:tc>
                  <a:txBody>
                    <a:bodyPr vert="horz" wrap="square"/>
                    <a:lstStyle/>
                    <a:p>
                      <a:pPr marL="0" indent="0" algn="ctr">
                        <a:buNone/>
                      </a:pPr>
                      <a:r>
                        <a:rPr lang="en-US" sz="240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indent="0" algn="ctr">
                        <a:buNone/>
                      </a:pPr>
                      <a:r>
                        <a:rPr lang="en-US" sz="2400"/>
                        <a:t>$31,300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67600175"/>
                  </a:ext>
                </a:extLst>
              </a:tr>
              <a:tr h="394550">
                <a:tc>
                  <a:txBody>
                    <a:bodyPr vert="horz" wrap="square"/>
                    <a:lstStyle/>
                    <a:p>
                      <a:pPr marL="0" indent="0" algn="ctr">
                        <a:buNone/>
                      </a:pPr>
                      <a:r>
                        <a:rPr lang="en-US" sz="240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indent="0" algn="ctr">
                        <a:buNone/>
                      </a:pPr>
                      <a:r>
                        <a:rPr lang="en-US" sz="2400"/>
                        <a:t>$42,300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0870393"/>
                  </a:ext>
                </a:extLst>
              </a:tr>
              <a:tr h="394550">
                <a:tc>
                  <a:txBody>
                    <a:bodyPr vert="horz" wrap="square"/>
                    <a:lstStyle/>
                    <a:p>
                      <a:pPr marL="0" indent="0" algn="ctr">
                        <a:buNone/>
                      </a:pPr>
                      <a:r>
                        <a:rPr lang="en-US" sz="240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indent="0" algn="ctr">
                        <a:buNone/>
                      </a:pPr>
                      <a:r>
                        <a:rPr lang="en-US" sz="2400"/>
                        <a:t>$53,300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26757826"/>
                  </a:ext>
                </a:extLst>
              </a:tr>
              <a:tr h="394550">
                <a:tc>
                  <a:txBody>
                    <a:bodyPr vert="horz" wrap="square"/>
                    <a:lstStyle/>
                    <a:p>
                      <a:pPr marL="0" indent="0" algn="ctr">
                        <a:buNone/>
                      </a:pPr>
                      <a:r>
                        <a:rPr lang="en-US" sz="240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indent="0" algn="ctr">
                        <a:buNone/>
                      </a:pPr>
                      <a:r>
                        <a:rPr lang="en-US" sz="2400"/>
                        <a:t>$64,300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0309421"/>
                  </a:ext>
                </a:extLst>
              </a:tr>
              <a:tr h="394550">
                <a:tc>
                  <a:txBody>
                    <a:bodyPr vert="horz" wrap="square"/>
                    <a:lstStyle/>
                    <a:p>
                      <a:pPr marL="0" indent="0" algn="ctr">
                        <a:buNone/>
                      </a:pPr>
                      <a:r>
                        <a:rPr lang="en-US" sz="240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indent="0" algn="ctr">
                        <a:buNone/>
                      </a:pPr>
                      <a:r>
                        <a:rPr lang="en-US" sz="2400"/>
                        <a:t>$108,300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88447584"/>
                  </a:ext>
                </a:extLst>
              </a:tr>
            </a:tbl>
          </a:graphicData>
        </a:graphic>
      </p:graphicFrame>
      <p:sp>
        <p:nvSpPr>
          <p:cNvPr id="2" name="Slide Number Placeholder 1">
            <a:extLst>
              <a:ext uri="{FF2B5EF4-FFF2-40B4-BE49-F238E27FC236}">
                <a16:creationId xmlns:a16="http://schemas.microsoft.com/office/drawing/2014/main" id="{F090CA07-ADFB-4C59-6742-81FB954FFA7D}"/>
              </a:ext>
            </a:extLst>
          </p:cNvPr>
          <p:cNvSpPr>
            <a:spLocks noGrp="1"/>
          </p:cNvSpPr>
          <p:nvPr>
            <p:ph type="sldNum" sz="quarter" idx="12"/>
          </p:nvPr>
        </p:nvSpPr>
        <p:spPr/>
        <p:txBody>
          <a:bodyPr/>
          <a:lstStyle/>
          <a:p>
            <a:fld id="{1978894B-DD9F-4346-9D5A-84DF89F10812}" type="slidenum">
              <a:rPr lang="en-US" smtClean="0"/>
              <a:t>19</a:t>
            </a:fld>
            <a:endParaRPr lang="en-US"/>
          </a:p>
        </p:txBody>
      </p:sp>
    </p:spTree>
    <p:extLst>
      <p:ext uri="{BB962C8B-B14F-4D97-AF65-F5344CB8AC3E}">
        <p14:creationId xmlns:p14="http://schemas.microsoft.com/office/powerpoint/2010/main" val="3962029776"/>
      </p:ext>
    </p:extLst>
  </p:cSld>
  <p:clrMapOvr>
    <a:masterClrMapping/>
  </p:clrMapOvr>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581192" y="863600"/>
            <a:ext cx="11029616" cy="679858"/>
          </a:xfrm>
        </p:spPr>
        <p:txBody>
          <a:bodyPr>
            <a:normAutofit/>
          </a:bodyPr>
          <a:lstStyle/>
          <a:p>
            <a:pPr algn="ctr"/>
            <a:r>
              <a:rPr lang="en-US"/>
              <a:t>TOPICS TO BE COVERED</a:t>
            </a:r>
          </a:p>
        </p:txBody>
      </p:sp>
      <p:sp>
        <p:nvSpPr>
          <p:cNvPr id="8" name="TextBox 7">
            <a:extLst>
              <a:ext uri="{FF2B5EF4-FFF2-40B4-BE49-F238E27FC236}">
                <a16:creationId xmlns:a16="http://schemas.microsoft.com/office/drawing/2014/main" id="{1A8D85DE-DD26-4338-BFF6-53D1937698B0}"/>
              </a:ext>
            </a:extLst>
          </p:cNvPr>
          <p:cNvSpPr txBox="1"/>
          <p:nvPr/>
        </p:nvSpPr>
        <p:spPr bwMode="gray">
          <a:xfrm>
            <a:off x="882040" y="1963692"/>
            <a:ext cx="10417323" cy="4594390"/>
          </a:xfrm>
          <a:prstGeom prst="rect">
            <a:avLst/>
          </a:prstGeom>
          <a:noFill/>
        </p:spPr>
        <p:txBody>
          <a:bodyPr wrap="square" lIns="36000" tIns="36000" rIns="36000" bIns="36000" rtlCol="0">
            <a:spAutoFit/>
          </a:bodyPr>
          <a:lstStyle/>
          <a:p>
            <a:pPr marL="285750" indent="-285750">
              <a:lnSpc>
                <a:spcPct val="150000"/>
              </a:lnSpc>
              <a:buFont typeface="Wingdings" panose="05000000000000000000" pitchFamily="2" charset="2"/>
              <a:buChar char="v"/>
            </a:pPr>
            <a:r>
              <a:rPr lang="en-US" sz="1800"/>
              <a:t>Introduction/Key Takeaways</a:t>
            </a:r>
          </a:p>
          <a:p>
            <a:pPr marL="285750" indent="-285750">
              <a:lnSpc>
                <a:spcPct val="150000"/>
              </a:lnSpc>
              <a:buFont typeface="Wingdings" panose="05000000000000000000" pitchFamily="2" charset="2"/>
              <a:buChar char="v"/>
            </a:pPr>
            <a:r>
              <a:rPr lang="en-US" sz="1800"/>
              <a:t>The Foundation of the Agreement is YOU</a:t>
            </a:r>
          </a:p>
          <a:p>
            <a:pPr marL="285750" indent="-285750">
              <a:lnSpc>
                <a:spcPct val="150000"/>
              </a:lnSpc>
              <a:buFont typeface="Wingdings" panose="05000000000000000000" pitchFamily="2" charset="2"/>
              <a:buChar char="v"/>
            </a:pPr>
            <a:r>
              <a:rPr lang="en-US" sz="1800"/>
              <a:t>Knowing Your Clients’ Rights Under Michigan Law</a:t>
            </a:r>
          </a:p>
          <a:p>
            <a:pPr marL="285750" indent="-285750">
              <a:lnSpc>
                <a:spcPct val="150000"/>
              </a:lnSpc>
              <a:buFont typeface="Wingdings" panose="05000000000000000000" pitchFamily="2" charset="2"/>
              <a:buChar char="v"/>
            </a:pPr>
            <a:r>
              <a:rPr lang="en-US" sz="1800"/>
              <a:t>Exercise: Hypotheticals and Q&amp;A</a:t>
            </a:r>
          </a:p>
          <a:p>
            <a:pPr marL="285750" indent="-285750">
              <a:lnSpc>
                <a:spcPct val="150000"/>
              </a:lnSpc>
              <a:buFont typeface="Wingdings" panose="05000000000000000000" pitchFamily="2" charset="2"/>
              <a:buChar char="v"/>
            </a:pPr>
            <a:r>
              <a:rPr lang="en-US" sz="1800"/>
              <a:t>The Bail Partnership Agreement—Cash Bond</a:t>
            </a:r>
          </a:p>
          <a:p>
            <a:pPr marL="285750" indent="-285750">
              <a:lnSpc>
                <a:spcPct val="150000"/>
              </a:lnSpc>
              <a:buFont typeface="Wingdings" panose="05000000000000000000" pitchFamily="2" charset="2"/>
              <a:buChar char="v"/>
            </a:pPr>
            <a:r>
              <a:rPr lang="en-US" sz="1800"/>
              <a:t>The Bail Partnership Agreement—Practical Guidance</a:t>
            </a:r>
          </a:p>
          <a:p>
            <a:pPr marL="285750" indent="-285750">
              <a:lnSpc>
                <a:spcPct val="150000"/>
              </a:lnSpc>
              <a:buFont typeface="Wingdings" panose="05000000000000000000" pitchFamily="2" charset="2"/>
              <a:buChar char="v"/>
            </a:pPr>
            <a:r>
              <a:rPr lang="en-US" sz="1800"/>
              <a:t>The Bail Partnership Agreement—Bail Redetermination Hearings</a:t>
            </a:r>
          </a:p>
          <a:p>
            <a:pPr marL="285750" indent="-285750">
              <a:lnSpc>
                <a:spcPct val="150000"/>
              </a:lnSpc>
              <a:buFont typeface="Wingdings" panose="05000000000000000000" pitchFamily="2" charset="2"/>
              <a:buChar char="v"/>
            </a:pPr>
            <a:r>
              <a:rPr lang="en-US" sz="1800"/>
              <a:t>Exercise: Hypotheticals and Q&amp;A</a:t>
            </a:r>
          </a:p>
          <a:p>
            <a:pPr marL="285750" indent="-285750">
              <a:lnSpc>
                <a:spcPct val="150000"/>
              </a:lnSpc>
              <a:buFont typeface="Wingdings" panose="05000000000000000000" pitchFamily="2" charset="2"/>
              <a:buChar char="v"/>
            </a:pPr>
            <a:r>
              <a:rPr lang="en-US" sz="1800"/>
              <a:t>Failures to Appear</a:t>
            </a:r>
          </a:p>
          <a:p>
            <a:pPr marL="285750" indent="-285750">
              <a:lnSpc>
                <a:spcPct val="150000"/>
              </a:lnSpc>
              <a:buFont typeface="Wingdings" panose="05000000000000000000" pitchFamily="2" charset="2"/>
              <a:buChar char="v"/>
            </a:pPr>
            <a:r>
              <a:rPr lang="en-US" sz="1800"/>
              <a:t>Additional Law And Issues Relating To Arraignment</a:t>
            </a:r>
          </a:p>
          <a:p>
            <a:pPr marL="285750" indent="-285750">
              <a:lnSpc>
                <a:spcPct val="150000"/>
              </a:lnSpc>
              <a:buFont typeface="Wingdings" panose="05000000000000000000" pitchFamily="2" charset="2"/>
              <a:buChar char="v"/>
            </a:pPr>
            <a:r>
              <a:rPr lang="en-US" sz="1800"/>
              <a:t>Exercise: Hypotheticals and Q&amp;A</a:t>
            </a:r>
          </a:p>
        </p:txBody>
      </p:sp>
      <p:pic>
        <p:nvPicPr>
          <p:cNvPr id="4" name="Graphic 3">
            <a:extLst>
              <a:ext uri="{FF2B5EF4-FFF2-40B4-BE49-F238E27FC236}">
                <a16:creationId xmlns:a16="http://schemas.microsoft.com/office/drawing/2014/main" id="{4B65F89E-574C-8878-2500-84959814CD1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rot="10800000">
            <a:off x="3830320" y="1793240"/>
            <a:ext cx="914400" cy="914400"/>
          </a:xfrm>
          <a:prstGeom prst="rect">
            <a:avLst/>
          </a:prstGeom>
        </p:spPr>
      </p:pic>
      <p:sp>
        <p:nvSpPr>
          <p:cNvPr id="3" name="Slide Number Placeholder 2">
            <a:extLst>
              <a:ext uri="{FF2B5EF4-FFF2-40B4-BE49-F238E27FC236}">
                <a16:creationId xmlns:a16="http://schemas.microsoft.com/office/drawing/2014/main" id="{B5493242-E4FB-101D-0456-7B55D5293071}"/>
              </a:ext>
            </a:extLst>
          </p:cNvPr>
          <p:cNvSpPr>
            <a:spLocks noGrp="1"/>
          </p:cNvSpPr>
          <p:nvPr>
            <p:ph type="sldNum" sz="quarter" idx="12"/>
          </p:nvPr>
        </p:nvSpPr>
        <p:spPr/>
        <p:txBody>
          <a:bodyPr/>
          <a:lstStyle/>
          <a:p>
            <a:fld id="{1978894B-DD9F-4346-9D5A-84DF89F10812}" type="slidenum">
              <a:rPr lang="en-US" smtClean="0"/>
              <a:t>2</a:t>
            </a:fld>
            <a:endParaRPr lang="en-US"/>
          </a:p>
        </p:txBody>
      </p:sp>
    </p:spTree>
    <p:extLst>
      <p:ext uri="{BB962C8B-B14F-4D97-AF65-F5344CB8AC3E}">
        <p14:creationId xmlns:p14="http://schemas.microsoft.com/office/powerpoint/2010/main" val="255948846"/>
      </p:ext>
    </p:extLst>
  </p:cSld>
  <p:clrMapOvr>
    <a:masterClrMapping/>
  </p:clrMapOvr>
  <p:transition/>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2" name="btfpBulletedList982544"/>
          <p:cNvSpPr txBox="1"/>
          <p:nvPr>
            <p:custDataLst>
              <p:tags r:id="rId3"/>
            </p:custDataLst>
          </p:nvPr>
        </p:nvSpPr>
        <p:spPr bwMode="gray">
          <a:xfrm>
            <a:off x="566530" y="1778221"/>
            <a:ext cx="11290508" cy="4874018"/>
          </a:xfrm>
          <a:prstGeom prst="rect">
            <a:avLst/>
          </a:prstGeom>
          <a:noFill/>
        </p:spPr>
        <p:txBody>
          <a:bodyPr vert="horz" wrap="square" lIns="36000" tIns="36000" rIns="36000" bIns="36000" rtlCol="0">
            <a:spAutoFit/>
          </a:bodyPr>
          <a:lstStyle/>
          <a:p>
            <a:pPr>
              <a:spcBef>
                <a:spcPts val="2400"/>
              </a:spcBef>
            </a:pPr>
            <a:r>
              <a:rPr lang="en-US" sz="2400"/>
              <a:t>The court can consider “only such assets or income that are available and accessible to the Accused Individual at the time of the Arraignment.”  The defendant must be “actually capable of paying without manifest hardship.  Manifest hardship includes but is not limited to: having to forego ordinary or necessary living expenses such as housing, food, medical, childcare, or transportation costs.”</a:t>
            </a:r>
          </a:p>
          <a:p>
            <a:pPr>
              <a:spcBef>
                <a:spcPts val="2400"/>
              </a:spcBef>
            </a:pPr>
            <a:r>
              <a:rPr lang="en-US" sz="2400" u="sng"/>
              <a:t>In other words</a:t>
            </a:r>
            <a:r>
              <a:rPr lang="en-US" sz="2400"/>
              <a:t>:</a:t>
            </a:r>
          </a:p>
          <a:p>
            <a:pPr marL="800100" lvl="1" indent="-342900">
              <a:spcBef>
                <a:spcPts val="2400"/>
              </a:spcBef>
              <a:buFont typeface="Arial" panose="020b0604020202020204" pitchFamily="34" charset="0"/>
              <a:buChar char="•"/>
            </a:pPr>
            <a:r>
              <a:rPr lang="en-US" sz="2200"/>
              <a:t>The court can’t expect your clients to take on debt to family or friends to pay bond.</a:t>
            </a:r>
          </a:p>
          <a:p>
            <a:pPr marL="800100" lvl="1" indent="-342900">
              <a:spcBef>
                <a:spcPts val="2400"/>
              </a:spcBef>
              <a:buFont typeface="Arial" panose="020b0604020202020204" pitchFamily="34" charset="0"/>
              <a:buChar char="•"/>
            </a:pPr>
            <a:r>
              <a:rPr lang="en-US" sz="2200"/>
              <a:t>Your client must actually be able to access the funds in question or have someone who can immediately help.</a:t>
            </a:r>
          </a:p>
          <a:p>
            <a:pPr marL="800100" lvl="1" indent="-342900">
              <a:spcBef>
                <a:spcPts val="2400"/>
              </a:spcBef>
              <a:buFont typeface="Arial" panose="020b0604020202020204" pitchFamily="34" charset="0"/>
              <a:buChar char="•"/>
            </a:pPr>
            <a:r>
              <a:rPr lang="en-US" sz="2200"/>
              <a:t>The court </a:t>
            </a:r>
            <a:r>
              <a:rPr lang="en-US" sz="2200" b="1">
                <a:solidFill>
                  <a:schemeClr val="accent2"/>
                </a:solidFill>
              </a:rPr>
              <a:t>cannot</a:t>
            </a:r>
            <a:r>
              <a:rPr lang="en-US" sz="2200"/>
              <a:t> base bond on what your client could afford to pay a bondsman.</a:t>
            </a:r>
          </a:p>
        </p:txBody>
      </p:sp>
      <p:sp>
        <p:nvSpPr>
          <p:cNvPr id="7" name="Title 1">
            <a:extLst>
              <a:ext uri="{FF2B5EF4-FFF2-40B4-BE49-F238E27FC236}">
                <a16:creationId xmlns:a16="http://schemas.microsoft.com/office/drawing/2014/main" id="{C380B35A-AFE9-4F6A-B92E-0DAABB1C2F72}"/>
              </a:ext>
            </a:extLst>
          </p:cNvPr>
          <p:cNvSpPr txBox="1"/>
          <p:nvPr/>
        </p:nvSpPr>
        <p:spPr>
          <a:xfrm>
            <a:off x="566530" y="760553"/>
            <a:ext cx="11522075" cy="876687"/>
          </a:xfrm>
          <a:prstGeom prst="rect">
            <a:avLst/>
          </a:prstGeom>
        </p:spPr>
        <p:txBody>
          <a:bodyPr vert="horz" lIns="36000" tIns="36000" rIns="36000" bIns="72000" rtlCol="0" anchor="b">
            <a:noAutofit/>
          </a:bodyPr>
          <a:lstStyle>
            <a:lvl1pPr algn="l" defTabSz="711200" rtl="0" eaLnBrk="1" latinLnBrk="0" hangingPunct="1">
              <a:lnSpc>
                <a:spcPct val="100000"/>
              </a:lnSpc>
              <a:spcBef>
                <a:spcPct val="0"/>
              </a:spcBef>
              <a:buNone/>
              <a:defRPr sz="2400" kern="1200">
                <a:solidFill>
                  <a:schemeClr val="tx1"/>
                </a:solidFill>
                <a:latin typeface="+mj-lt"/>
                <a:ea typeface="+mj-ea"/>
                <a:cs typeface="+mj-cs"/>
              </a:defRPr>
            </a:lvl1pPr>
          </a:lstStyle>
          <a:p>
            <a:pPr marL="0" indent="0" algn="ctr"/>
            <a:r>
              <a:rPr lang="en-US" sz="2800">
                <a:solidFill>
                  <a:schemeClr val="bg1"/>
                </a:solidFill>
              </a:rPr>
              <a:t>THE BAIL PARTNERSHIP AGREEMENT AND CASH BOND</a:t>
            </a:r>
          </a:p>
          <a:p>
            <a:pPr marL="0" indent="0" algn="ctr"/>
            <a:r>
              <a:rPr lang="en-US" sz="2000">
                <a:solidFill>
                  <a:schemeClr val="bg1"/>
                </a:solidFill>
              </a:rPr>
              <a:t> What money can the court consider?</a:t>
            </a:r>
          </a:p>
        </p:txBody>
      </p:sp>
      <p:sp>
        <p:nvSpPr>
          <p:cNvPr id="2" name="Slide Number Placeholder 1">
            <a:extLst>
              <a:ext uri="{FF2B5EF4-FFF2-40B4-BE49-F238E27FC236}">
                <a16:creationId xmlns:a16="http://schemas.microsoft.com/office/drawing/2014/main" id="{1EE93A9E-13C2-1146-D310-9BCD8D70BFD6}"/>
              </a:ext>
            </a:extLst>
          </p:cNvPr>
          <p:cNvSpPr>
            <a:spLocks noGrp="1"/>
          </p:cNvSpPr>
          <p:nvPr>
            <p:ph type="sldNum" sz="quarter" idx="12"/>
          </p:nvPr>
        </p:nvSpPr>
        <p:spPr/>
        <p:txBody>
          <a:bodyPr/>
          <a:lstStyle/>
          <a:p>
            <a:fld id="{1978894B-DD9F-4346-9D5A-84DF89F10812}" type="slidenum">
              <a:rPr lang="en-US" smtClean="0"/>
              <a:t>20</a:t>
            </a:fld>
            <a:endParaRPr lang="en-US"/>
          </a:p>
        </p:txBody>
      </p:sp>
    </p:spTree>
    <p:extLst>
      <p:ext uri="{BB962C8B-B14F-4D97-AF65-F5344CB8AC3E}">
        <p14:creationId xmlns:p14="http://schemas.microsoft.com/office/powerpoint/2010/main" val="712582237"/>
      </p:ext>
    </p:extLst>
  </p:cSld>
  <p:clrMapOvr>
    <a:masterClrMapping/>
  </p:clrMapOvr>
  <p:transition/>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
        <p:nvSpPr>
          <p:cNvPr id="9" name="Rectangle 11">
            <a:extLst>
              <a:ext uri="{FF2B5EF4-FFF2-40B4-BE49-F238E27FC236}">
                <a16:creationId xmlns:a16="http://schemas.microsoft.com/office/drawing/2014/main" id="{DB691D59-8F51-4DD8-AD41-D568D29B08F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204AEF18-0627-48F3-9B3D-F7E8F050B1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CEAEE08A-C572-438F-9753-B0D527A51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17">
            <a:extLst>
              <a:ext uri="{FF2B5EF4-FFF2-40B4-BE49-F238E27FC236}">
                <a16:creationId xmlns:a16="http://schemas.microsoft.com/office/drawing/2014/main" id="{DB93146F-62ED-4C59-844C-0935D0FB503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useBgFill="1">
        <p:nvSpPr>
          <p:cNvPr id="20" name="Rectangle 19">
            <a:extLst>
              <a:ext uri="{FF2B5EF4-FFF2-40B4-BE49-F238E27FC236}">
                <a16:creationId xmlns:a16="http://schemas.microsoft.com/office/drawing/2014/main" id="{BF3D65BA-1C65-40FB-92EF-83951BDC1D7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8175"/>
            <a:ext cx="12191999" cy="62198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DF52CCA-FCDD-49A0-BFFC-3BD41F1B827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723899"/>
            <a:ext cx="3703320"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 name="Title 1">
            <a:extLst>
              <a:ext uri="{FF2B5EF4-FFF2-40B4-BE49-F238E27FC236}">
                <a16:creationId xmlns:a16="http://schemas.microsoft.com/office/drawing/2014/main" id="{C380B35A-AFE9-4F6A-B92E-0DAABB1C2F72}"/>
              </a:ext>
            </a:extLst>
          </p:cNvPr>
          <p:cNvSpPr txBox="1"/>
          <p:nvPr/>
        </p:nvSpPr>
        <p:spPr>
          <a:xfrm>
            <a:off x="8296274" y="1419225"/>
            <a:ext cx="3278465" cy="2400935"/>
          </a:xfrm>
          <a:prstGeom prst="rect">
            <a:avLst/>
          </a:prstGeom>
        </p:spPr>
        <p:txBody>
          <a:bodyPr vert="horz" lIns="91440" tIns="45720" rIns="91440" bIns="45720" rtlCol="0" anchor="b">
            <a:normAutofit/>
          </a:bodyPr>
          <a:lstStyle>
            <a:lvl1pPr algn="l" defTabSz="711200" rtl="0" eaLnBrk="1" latinLnBrk="0" hangingPunct="1">
              <a:lnSpc>
                <a:spcPct val="100000"/>
              </a:lnSpc>
              <a:spcBef>
                <a:spcPct val="0"/>
              </a:spcBef>
              <a:buNone/>
              <a:defRPr sz="2400" kern="1200">
                <a:solidFill>
                  <a:schemeClr val="tx1"/>
                </a:solidFill>
                <a:latin typeface="+mj-lt"/>
                <a:ea typeface="+mj-ea"/>
                <a:cs typeface="+mj-cs"/>
              </a:defRPr>
            </a:lvl1pPr>
          </a:lstStyle>
          <a:p>
            <a:pPr marL="0" indent="0" defTabSz="457200">
              <a:lnSpc>
                <a:spcPct val="90000"/>
              </a:lnSpc>
              <a:spcAft>
                <a:spcPts val="600"/>
              </a:spcAft>
            </a:pPr>
            <a:r>
              <a:rPr lang="en-US" sz="2800" cap="all">
                <a:solidFill>
                  <a:srgbClr val="FFFFFF"/>
                </a:solidFill>
              </a:rPr>
              <a:t>THE BAIL PARTNERSHIP AGREEMENT AND CASH BOND</a:t>
            </a:r>
          </a:p>
          <a:p>
            <a:pPr marL="0" indent="0" defTabSz="457200">
              <a:lnSpc>
                <a:spcPct val="90000"/>
              </a:lnSpc>
              <a:spcAft>
                <a:spcPts val="600"/>
              </a:spcAft>
            </a:pPr>
            <a:r>
              <a:rPr lang="en-US" sz="2000">
                <a:solidFill>
                  <a:schemeClr val="bg1"/>
                </a:solidFill>
              </a:rPr>
              <a:t>Financial Information Intake Form</a:t>
            </a:r>
            <a:endParaRPr lang="en-US" sz="2000" cap="all">
              <a:solidFill>
                <a:srgbClr val="FFFFFF"/>
              </a:solidFill>
            </a:endParaRPr>
          </a:p>
        </p:txBody>
      </p:sp>
      <p:sp>
        <p:nvSpPr>
          <p:cNvPr id="2" name="Slide Number Placeholder 1">
            <a:extLst>
              <a:ext uri="{FF2B5EF4-FFF2-40B4-BE49-F238E27FC236}">
                <a16:creationId xmlns:a16="http://schemas.microsoft.com/office/drawing/2014/main" id="{3C390A40-AD17-40C6-3DE6-948BAAB6A48F}"/>
              </a:ext>
            </a:extLst>
          </p:cNvPr>
          <p:cNvSpPr>
            <a:spLocks noGrp="1"/>
          </p:cNvSpPr>
          <p:nvPr>
            <p:ph type="sldNum" sz="quarter" idx="12"/>
          </p:nvPr>
        </p:nvSpPr>
        <p:spPr>
          <a:xfrm>
            <a:off x="10558300" y="6400800"/>
            <a:ext cx="1016440" cy="365125"/>
          </a:xfrm>
        </p:spPr>
        <p:txBody>
          <a:bodyPr vert="horz" lIns="91440" tIns="45720" rIns="91440" bIns="45720" rtlCol="0" anchor="ctr">
            <a:normAutofit/>
          </a:bodyPr>
          <a:lstStyle/>
          <a:p>
            <a:pPr defTabSz="914400">
              <a:spcAft>
                <a:spcPts val="600"/>
              </a:spcAft>
            </a:pPr>
            <a:fld id="{1978894B-DD9F-4346-9D5A-84DF89F10812}" type="slidenum">
              <a:rPr lang="en-US" smtClean="0">
                <a:solidFill>
                  <a:schemeClr val="accent1">
                    <a:lumMod val="75000"/>
                    <a:lumOff val="25000"/>
                  </a:schemeClr>
                </a:solidFill>
              </a:rPr>
              <a:pPr defTabSz="914400">
                <a:spcAft>
                  <a:spcPts val="600"/>
                </a:spcAft>
              </a:pPr>
              <a:t>21</a:t>
            </a:fld>
            <a:endParaRPr lang="en-US">
              <a:solidFill>
                <a:schemeClr val="accent1">
                  <a:lumMod val="75000"/>
                  <a:lumOff val="25000"/>
                </a:schemeClr>
              </a:solidFill>
            </a:endParaRPr>
          </a:p>
        </p:txBody>
      </p:sp>
      <p:pic>
        <p:nvPicPr>
          <p:cNvPr id="4" name="Picture 3">
            <a:extLst>
              <a:ext uri="{FF2B5EF4-FFF2-40B4-BE49-F238E27FC236}">
                <a16:creationId xmlns:a16="http://schemas.microsoft.com/office/drawing/2014/main" id="{ED0F4F7E-819E-7A4F-6D99-854DA83E8AF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7979" y="742477"/>
            <a:ext cx="5222150" cy="5948944"/>
          </a:xfrm>
          <a:prstGeom prst="rect">
            <a:avLst/>
          </a:prstGeom>
        </p:spPr>
      </p:pic>
      <p:sp>
        <p:nvSpPr>
          <p:cNvPr id="11" name="TextBox 10">
            <a:extLst>
              <a:ext uri="{FF2B5EF4-FFF2-40B4-BE49-F238E27FC236}">
                <a16:creationId xmlns:a16="http://schemas.microsoft.com/office/drawing/2014/main" id="{42BBB8AE-66B0-5C28-3DA3-8BAE5D93CECC}"/>
              </a:ext>
            </a:extLst>
          </p:cNvPr>
          <p:cNvSpPr txBox="1"/>
          <p:nvPr/>
        </p:nvSpPr>
        <p:spPr>
          <a:xfrm>
            <a:off x="8130207" y="5008880"/>
            <a:ext cx="3444531" cy="1200329"/>
          </a:xfrm>
          <a:prstGeom prst="rect">
            <a:avLst/>
          </a:prstGeom>
          <a:noFill/>
        </p:spPr>
        <p:txBody>
          <a:bodyPr wrap="square" rtlCol="0">
            <a:spAutoFit/>
          </a:bodyPr>
          <a:lstStyle/>
          <a:p>
            <a:r>
              <a:rPr lang="en-US" b="0" i="0">
                <a:solidFill>
                  <a:schemeClr val="bg1"/>
                </a:solidFill>
                <a:effectLst/>
              </a:rPr>
              <a:t>This form reflects 2025 Federal Poverty Guidelines.  The form will be updated annually on the 36</a:t>
            </a:r>
            <a:r>
              <a:rPr lang="en-US" b="0" i="0" baseline="30000">
                <a:solidFill>
                  <a:schemeClr val="bg1"/>
                </a:solidFill>
                <a:effectLst/>
              </a:rPr>
              <a:t>th</a:t>
            </a:r>
            <a:r>
              <a:rPr lang="en-US" b="0" i="0">
                <a:solidFill>
                  <a:schemeClr val="bg1"/>
                </a:solidFill>
                <a:effectLst/>
              </a:rPr>
              <a:t> District Court webpage.</a:t>
            </a:r>
            <a:endParaRPr lang="en-US">
              <a:solidFill>
                <a:schemeClr val="bg1"/>
              </a:solidFill>
            </a:endParaRPr>
          </a:p>
        </p:txBody>
      </p:sp>
    </p:spTree>
    <p:extLst>
      <p:ext uri="{BB962C8B-B14F-4D97-AF65-F5344CB8AC3E}">
        <p14:creationId xmlns:p14="http://schemas.microsoft.com/office/powerpoint/2010/main" val="969691477"/>
      </p:ext>
    </p:extLst>
  </p:cSld>
  <p:clrMapOvr>
    <a:masterClrMapping/>
  </p:clrMapOvr>
  <p:transition/>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581192" y="863600"/>
            <a:ext cx="11029616" cy="679858"/>
          </a:xfrm>
        </p:spPr>
        <p:txBody>
          <a:bodyPr>
            <a:normAutofit/>
          </a:bodyPr>
          <a:lstStyle/>
          <a:p>
            <a:pPr algn="ctr"/>
            <a:r>
              <a:rPr lang="en-US"/>
              <a:t>TOPICS TO BE COVERED</a:t>
            </a:r>
          </a:p>
        </p:txBody>
      </p:sp>
      <p:sp>
        <p:nvSpPr>
          <p:cNvPr id="8" name="TextBox 7">
            <a:extLst>
              <a:ext uri="{FF2B5EF4-FFF2-40B4-BE49-F238E27FC236}">
                <a16:creationId xmlns:a16="http://schemas.microsoft.com/office/drawing/2014/main" id="{1A8D85DE-DD26-4338-BFF6-53D1937698B0}"/>
              </a:ext>
            </a:extLst>
          </p:cNvPr>
          <p:cNvSpPr txBox="1"/>
          <p:nvPr/>
        </p:nvSpPr>
        <p:spPr bwMode="gray">
          <a:xfrm>
            <a:off x="882040" y="1963692"/>
            <a:ext cx="10417323" cy="4594390"/>
          </a:xfrm>
          <a:prstGeom prst="rect">
            <a:avLst/>
          </a:prstGeom>
          <a:noFill/>
        </p:spPr>
        <p:txBody>
          <a:bodyPr wrap="square" lIns="36000" tIns="36000" rIns="36000" bIns="36000" rtlCol="0">
            <a:spAutoFit/>
          </a:bodyPr>
          <a:lstStyle/>
          <a:p>
            <a:pPr marL="285750" indent="-285750">
              <a:lnSpc>
                <a:spcPct val="150000"/>
              </a:lnSpc>
              <a:buFont typeface="Wingdings" panose="05000000000000000000" pitchFamily="2" charset="2"/>
              <a:buChar char="v"/>
            </a:pPr>
            <a:r>
              <a:rPr lang="en-US" sz="1800"/>
              <a:t>Introduction/Key Takeaways</a:t>
            </a:r>
          </a:p>
          <a:p>
            <a:pPr marL="285750" indent="-285750">
              <a:lnSpc>
                <a:spcPct val="150000"/>
              </a:lnSpc>
              <a:buFont typeface="Wingdings" panose="05000000000000000000" pitchFamily="2" charset="2"/>
              <a:buChar char="v"/>
            </a:pPr>
            <a:r>
              <a:rPr lang="en-US" sz="1800"/>
              <a:t>The Foundation of the Agreement is YOU</a:t>
            </a:r>
          </a:p>
          <a:p>
            <a:pPr marL="285750" indent="-285750">
              <a:lnSpc>
                <a:spcPct val="150000"/>
              </a:lnSpc>
              <a:buFont typeface="Wingdings" panose="05000000000000000000" pitchFamily="2" charset="2"/>
              <a:buChar char="v"/>
            </a:pPr>
            <a:r>
              <a:rPr lang="en-US" sz="1800"/>
              <a:t>Knowing Your Clients’ Rights Under Michigan Law</a:t>
            </a:r>
          </a:p>
          <a:p>
            <a:pPr marL="285750" indent="-285750">
              <a:lnSpc>
                <a:spcPct val="150000"/>
              </a:lnSpc>
              <a:buFont typeface="Wingdings" panose="05000000000000000000" pitchFamily="2" charset="2"/>
              <a:buChar char="v"/>
            </a:pPr>
            <a:r>
              <a:rPr lang="en-US" sz="1800"/>
              <a:t>Exercise: Hypotheticals and Q&amp;A</a:t>
            </a:r>
          </a:p>
          <a:p>
            <a:pPr marL="285750" indent="-285750">
              <a:lnSpc>
                <a:spcPct val="150000"/>
              </a:lnSpc>
              <a:buFont typeface="Wingdings" panose="05000000000000000000" pitchFamily="2" charset="2"/>
              <a:buChar char="v"/>
            </a:pPr>
            <a:r>
              <a:rPr lang="en-US" sz="1800"/>
              <a:t>The Bail Partnership Agreement—Cash Bond</a:t>
            </a:r>
          </a:p>
          <a:p>
            <a:pPr marL="285750" indent="-285750">
              <a:lnSpc>
                <a:spcPct val="150000"/>
              </a:lnSpc>
              <a:buFont typeface="Wingdings" panose="05000000000000000000" pitchFamily="2" charset="2"/>
              <a:buChar char="v"/>
            </a:pPr>
            <a:r>
              <a:rPr lang="en-US" sz="1800"/>
              <a:t>The Bail Partnership Agreement—Practical Guidance</a:t>
            </a:r>
          </a:p>
          <a:p>
            <a:pPr marL="285750" indent="-285750">
              <a:lnSpc>
                <a:spcPct val="150000"/>
              </a:lnSpc>
              <a:buFont typeface="Wingdings" panose="05000000000000000000" pitchFamily="2" charset="2"/>
              <a:buChar char="v"/>
            </a:pPr>
            <a:r>
              <a:rPr lang="en-US" sz="1800"/>
              <a:t>The Bail Partnership Agreement—Bail Redetermination Hearings</a:t>
            </a:r>
          </a:p>
          <a:p>
            <a:pPr marL="285750" indent="-285750">
              <a:lnSpc>
                <a:spcPct val="150000"/>
              </a:lnSpc>
              <a:buFont typeface="Wingdings" panose="05000000000000000000" pitchFamily="2" charset="2"/>
              <a:buChar char="v"/>
            </a:pPr>
            <a:r>
              <a:rPr lang="en-US" sz="1800"/>
              <a:t>Exercise: Hypotheticals and Q&amp;A</a:t>
            </a:r>
          </a:p>
          <a:p>
            <a:pPr marL="285750" indent="-285750">
              <a:lnSpc>
                <a:spcPct val="150000"/>
              </a:lnSpc>
              <a:buFont typeface="Wingdings" panose="05000000000000000000" pitchFamily="2" charset="2"/>
              <a:buChar char="v"/>
            </a:pPr>
            <a:r>
              <a:rPr lang="en-US" sz="1800"/>
              <a:t>Failures to Appear</a:t>
            </a:r>
          </a:p>
          <a:p>
            <a:pPr marL="285750" indent="-285750">
              <a:lnSpc>
                <a:spcPct val="150000"/>
              </a:lnSpc>
              <a:buFont typeface="Wingdings" panose="05000000000000000000" pitchFamily="2" charset="2"/>
              <a:buChar char="v"/>
            </a:pPr>
            <a:r>
              <a:rPr lang="en-US" sz="1800"/>
              <a:t>Additional Law And Issues Relating To Arraignment</a:t>
            </a:r>
          </a:p>
          <a:p>
            <a:pPr marL="285750" indent="-285750">
              <a:lnSpc>
                <a:spcPct val="150000"/>
              </a:lnSpc>
              <a:buFont typeface="Wingdings" panose="05000000000000000000" pitchFamily="2" charset="2"/>
              <a:buChar char="v"/>
            </a:pPr>
            <a:r>
              <a:rPr lang="en-US" sz="1800"/>
              <a:t>Exercise: Hypotheticals and Q&amp;A</a:t>
            </a:r>
          </a:p>
        </p:txBody>
      </p:sp>
      <p:pic>
        <p:nvPicPr>
          <p:cNvPr id="4" name="Graphic 3">
            <a:extLst>
              <a:ext uri="{FF2B5EF4-FFF2-40B4-BE49-F238E27FC236}">
                <a16:creationId xmlns:a16="http://schemas.microsoft.com/office/drawing/2014/main" id="{4B65F89E-574C-8878-2500-84959814CD1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rot="10800000">
            <a:off x="6222781" y="3803687"/>
            <a:ext cx="914400" cy="914400"/>
          </a:xfrm>
          <a:prstGeom prst="rect">
            <a:avLst/>
          </a:prstGeom>
        </p:spPr>
      </p:pic>
      <p:sp>
        <p:nvSpPr>
          <p:cNvPr id="3" name="Slide Number Placeholder 2">
            <a:extLst>
              <a:ext uri="{FF2B5EF4-FFF2-40B4-BE49-F238E27FC236}">
                <a16:creationId xmlns:a16="http://schemas.microsoft.com/office/drawing/2014/main" id="{6A0EEEC2-14C4-7D85-B8BE-BC69B08FD2CB}"/>
              </a:ext>
            </a:extLst>
          </p:cNvPr>
          <p:cNvSpPr>
            <a:spLocks noGrp="1"/>
          </p:cNvSpPr>
          <p:nvPr>
            <p:ph type="sldNum" sz="quarter" idx="12"/>
          </p:nvPr>
        </p:nvSpPr>
        <p:spPr/>
        <p:txBody>
          <a:bodyPr/>
          <a:lstStyle/>
          <a:p>
            <a:fld id="{1978894B-DD9F-4346-9D5A-84DF89F10812}" type="slidenum">
              <a:rPr lang="en-US" smtClean="0"/>
              <a:t>22</a:t>
            </a:fld>
            <a:endParaRPr lang="en-US"/>
          </a:p>
        </p:txBody>
      </p:sp>
    </p:spTree>
    <p:extLst>
      <p:ext uri="{BB962C8B-B14F-4D97-AF65-F5344CB8AC3E}">
        <p14:creationId xmlns:p14="http://schemas.microsoft.com/office/powerpoint/2010/main" val="3033137683"/>
      </p:ext>
    </p:extLst>
  </p:cSld>
  <p:clrMapOvr>
    <a:masterClrMapping/>
  </p:clrMapOvr>
  <p:transition/>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2" name="btfpBulletedList982544"/>
          <p:cNvSpPr txBox="1"/>
          <p:nvPr>
            <p:custDataLst>
              <p:tags r:id="rId3"/>
            </p:custDataLst>
          </p:nvPr>
        </p:nvSpPr>
        <p:spPr bwMode="gray">
          <a:xfrm>
            <a:off x="619443" y="1979437"/>
            <a:ext cx="5173258" cy="4443130"/>
          </a:xfrm>
          <a:prstGeom prst="rect">
            <a:avLst/>
          </a:prstGeom>
          <a:noFill/>
        </p:spPr>
        <p:txBody>
          <a:bodyPr vert="horz" wrap="square" lIns="36000" tIns="36000" rIns="36000" bIns="36000" rtlCol="0">
            <a:spAutoFit/>
          </a:bodyPr>
          <a:lstStyle/>
          <a:p>
            <a:pPr marL="0" indent="0" algn="ctr">
              <a:spcBef>
                <a:spcPts val="2400"/>
              </a:spcBef>
              <a:buNone/>
            </a:pPr>
            <a:r>
              <a:rPr lang="en-US" sz="2200" b="1" u="sng">
                <a:solidFill>
                  <a:schemeClr val="accent2"/>
                </a:solidFill>
              </a:rPr>
              <a:t>Allegations and Facts</a:t>
            </a:r>
            <a:endParaRPr lang="en-US" sz="2200" b="1" u="sng" strike="sngStrike">
              <a:solidFill>
                <a:schemeClr val="accent2"/>
              </a:solidFill>
            </a:endParaRPr>
          </a:p>
          <a:p>
            <a:pPr marL="342900" indent="-342900">
              <a:spcBef>
                <a:spcPts val="2400"/>
              </a:spcBef>
              <a:buFont typeface="Arial" panose="020b0604020202020204" pitchFamily="34" charset="0"/>
              <a:buChar char="•"/>
            </a:pPr>
            <a:r>
              <a:rPr lang="en-US" sz="2000"/>
              <a:t>Review the police report.  You are entitled to it.  Talk to your client about the allegations.</a:t>
            </a:r>
          </a:p>
          <a:p>
            <a:pPr marL="342900" indent="-342900">
              <a:spcBef>
                <a:spcPts val="2400"/>
              </a:spcBef>
              <a:buFont typeface="Arial" panose="020b0604020202020204" pitchFamily="34" charset="0"/>
              <a:buChar char="•"/>
            </a:pPr>
            <a:r>
              <a:rPr lang="en-US" sz="2000"/>
              <a:t>Discuss with your client the reasons for any FTA history, if applicable.</a:t>
            </a:r>
          </a:p>
          <a:p>
            <a:pPr marL="342900" indent="-342900">
              <a:spcBef>
                <a:spcPts val="2400"/>
              </a:spcBef>
              <a:buFont typeface="Arial" panose="020b0604020202020204" pitchFamily="34" charset="0"/>
              <a:buChar char="•"/>
            </a:pPr>
            <a:r>
              <a:rPr lang="en-US" sz="2000"/>
              <a:t>Consider how the allegations or facts might demonstrate lack of flight risk or lack of recurring danger.</a:t>
            </a:r>
          </a:p>
          <a:p>
            <a:pPr marL="342900" indent="-342900">
              <a:spcBef>
                <a:spcPts val="2400"/>
              </a:spcBef>
              <a:buFont typeface="Arial" panose="020b0604020202020204" pitchFamily="34" charset="0"/>
              <a:buChar char="•"/>
            </a:pPr>
            <a:r>
              <a:rPr lang="en-US" sz="2000"/>
              <a:t>Consider non-cash conditions that work for your client</a:t>
            </a:r>
            <a:r>
              <a:rPr lang="en-US" sz="2200"/>
              <a:t>.</a:t>
            </a:r>
          </a:p>
        </p:txBody>
      </p:sp>
      <p:sp>
        <p:nvSpPr>
          <p:cNvPr id="7" name="Title 1">
            <a:extLst>
              <a:ext uri="{FF2B5EF4-FFF2-40B4-BE49-F238E27FC236}">
                <a16:creationId xmlns:a16="http://schemas.microsoft.com/office/drawing/2014/main" id="{C380B35A-AFE9-4F6A-B92E-0DAABB1C2F72}"/>
              </a:ext>
            </a:extLst>
          </p:cNvPr>
          <p:cNvSpPr txBox="1"/>
          <p:nvPr/>
        </p:nvSpPr>
        <p:spPr>
          <a:xfrm>
            <a:off x="334962" y="898222"/>
            <a:ext cx="11522075" cy="876687"/>
          </a:xfrm>
          <a:prstGeom prst="rect">
            <a:avLst/>
          </a:prstGeom>
        </p:spPr>
        <p:txBody>
          <a:bodyPr vert="horz" lIns="36000" tIns="36000" rIns="36000" bIns="72000" rtlCol="0" anchor="b">
            <a:noAutofit/>
          </a:bodyPr>
          <a:lstStyle>
            <a:lvl1pPr algn="l" defTabSz="711200" rtl="0" eaLnBrk="1" latinLnBrk="0" hangingPunct="1">
              <a:lnSpc>
                <a:spcPct val="100000"/>
              </a:lnSpc>
              <a:spcBef>
                <a:spcPct val="0"/>
              </a:spcBef>
              <a:buNone/>
              <a:defRPr sz="2400" kern="1200">
                <a:solidFill>
                  <a:schemeClr val="tx1"/>
                </a:solidFill>
                <a:latin typeface="+mj-lt"/>
                <a:ea typeface="+mj-ea"/>
                <a:cs typeface="+mj-cs"/>
              </a:defRPr>
            </a:lvl1pPr>
          </a:lstStyle>
          <a:p>
            <a:pPr marL="0" indent="0" algn="ctr"/>
            <a:r>
              <a:rPr lang="en-US" sz="2800">
                <a:solidFill>
                  <a:schemeClr val="bg1"/>
                </a:solidFill>
              </a:rPr>
              <a:t>THE BAIL PARTNERSHIP AGREEMENT – PRACTICAL GUIDANCE</a:t>
            </a:r>
          </a:p>
          <a:p>
            <a:pPr marL="0" indent="0" algn="ctr"/>
            <a:r>
              <a:rPr lang="en-US" sz="2000">
                <a:solidFill>
                  <a:schemeClr val="bg1"/>
                </a:solidFill>
              </a:rPr>
              <a:t>Tips For Interviewing Your Client</a:t>
            </a:r>
          </a:p>
        </p:txBody>
      </p:sp>
      <p:sp>
        <p:nvSpPr>
          <p:cNvPr id="5" name="btfpBulletedList982544">
            <a:extLst>
              <a:ext uri="{FF2B5EF4-FFF2-40B4-BE49-F238E27FC236}">
                <a16:creationId xmlns:a16="http://schemas.microsoft.com/office/drawing/2014/main" id="{D6AE99D5-1D37-466B-8E85-839A6B80EFD6}"/>
              </a:ext>
            </a:extLst>
          </p:cNvPr>
          <p:cNvSpPr txBox="1"/>
          <p:nvPr>
            <p:custDataLst>
              <p:tags r:id="rId4"/>
            </p:custDataLst>
          </p:nvPr>
        </p:nvSpPr>
        <p:spPr bwMode="gray">
          <a:xfrm>
            <a:off x="6269606" y="1856326"/>
            <a:ext cx="5173258" cy="4412353"/>
          </a:xfrm>
          <a:prstGeom prst="rect">
            <a:avLst/>
          </a:prstGeom>
          <a:noFill/>
        </p:spPr>
        <p:txBody>
          <a:bodyPr vert="horz" wrap="square" lIns="36000" tIns="36000" rIns="36000" bIns="36000" rtlCol="0">
            <a:spAutoFit/>
          </a:bodyPr>
          <a:lstStyle/>
          <a:p>
            <a:pPr marL="0" indent="0" algn="ctr">
              <a:spcBef>
                <a:spcPts val="2400"/>
              </a:spcBef>
              <a:buNone/>
            </a:pPr>
            <a:r>
              <a:rPr lang="en-US" sz="2200" b="1" u="sng">
                <a:solidFill>
                  <a:schemeClr val="accent2"/>
                </a:solidFill>
              </a:rPr>
              <a:t>Finances</a:t>
            </a:r>
          </a:p>
          <a:p>
            <a:pPr marL="342900" indent="-342900">
              <a:spcBef>
                <a:spcPts val="2400"/>
              </a:spcBef>
              <a:buFont typeface="Arial" panose="020b0604020202020204" pitchFamily="34" charset="0"/>
              <a:buChar char="•"/>
            </a:pPr>
            <a:r>
              <a:rPr lang="en-US" sz="2000"/>
              <a:t>Understand household income (wages, etc.) and major expenses.</a:t>
            </a:r>
          </a:p>
          <a:p>
            <a:pPr marL="342900" indent="-342900">
              <a:spcBef>
                <a:spcPts val="2400"/>
              </a:spcBef>
              <a:buFont typeface="Arial" panose="020b0604020202020204" pitchFamily="34" charset="0"/>
              <a:buChar char="•"/>
            </a:pPr>
            <a:r>
              <a:rPr lang="en-US" sz="2000"/>
              <a:t>Be sure to consider any issues of self-incrimination.</a:t>
            </a:r>
          </a:p>
          <a:p>
            <a:pPr marL="342900" indent="-342900">
              <a:spcBef>
                <a:spcPts val="2400"/>
              </a:spcBef>
              <a:buFont typeface="Arial" panose="020b0604020202020204" pitchFamily="34" charset="0"/>
              <a:buChar char="•"/>
            </a:pPr>
            <a:r>
              <a:rPr lang="en-US" sz="2000"/>
              <a:t>Find out how much your client can </a:t>
            </a:r>
            <a:r>
              <a:rPr lang="en-US" sz="2000" i="1">
                <a:solidFill>
                  <a:schemeClr val="accent2"/>
                </a:solidFill>
              </a:rPr>
              <a:t>actually</a:t>
            </a:r>
            <a:r>
              <a:rPr lang="en-US" sz="2000" i="1"/>
              <a:t> </a:t>
            </a:r>
            <a:r>
              <a:rPr lang="en-US" sz="2000"/>
              <a:t>afford without taking on debt and be ready to proffer that.</a:t>
            </a:r>
          </a:p>
          <a:p>
            <a:pPr marL="342900" indent="-342900">
              <a:spcBef>
                <a:spcPts val="2400"/>
              </a:spcBef>
              <a:buFont typeface="Arial" panose="020b0604020202020204" pitchFamily="34" charset="0"/>
              <a:buChar char="•"/>
            </a:pPr>
            <a:r>
              <a:rPr lang="en-US" sz="2000"/>
              <a:t>Remember the 200% poverty line presumption!</a:t>
            </a:r>
          </a:p>
        </p:txBody>
      </p:sp>
      <p:sp>
        <p:nvSpPr>
          <p:cNvPr id="2" name="Slide Number Placeholder 1">
            <a:extLst>
              <a:ext uri="{FF2B5EF4-FFF2-40B4-BE49-F238E27FC236}">
                <a16:creationId xmlns:a16="http://schemas.microsoft.com/office/drawing/2014/main" id="{E9D5BECC-05DF-C4CC-2F8F-1E9FB8982833}"/>
              </a:ext>
            </a:extLst>
          </p:cNvPr>
          <p:cNvSpPr>
            <a:spLocks noGrp="1"/>
          </p:cNvSpPr>
          <p:nvPr>
            <p:ph type="sldNum" sz="quarter" idx="12"/>
          </p:nvPr>
        </p:nvSpPr>
        <p:spPr/>
        <p:txBody>
          <a:bodyPr/>
          <a:lstStyle/>
          <a:p>
            <a:fld id="{1978894B-DD9F-4346-9D5A-84DF89F10812}" type="slidenum">
              <a:rPr lang="en-US" smtClean="0"/>
              <a:t>23</a:t>
            </a:fld>
            <a:endParaRPr lang="en-US"/>
          </a:p>
        </p:txBody>
      </p:sp>
    </p:spTree>
    <p:extLst>
      <p:ext uri="{BB962C8B-B14F-4D97-AF65-F5344CB8AC3E}">
        <p14:creationId xmlns:p14="http://schemas.microsoft.com/office/powerpoint/2010/main" val="1057210024"/>
      </p:ext>
    </p:extLst>
  </p:cSld>
  <p:clrMapOvr>
    <a:masterClrMapping/>
  </p:clrMapOvr>
  <p:transition/>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Title 1">
            <a:extLst>
              <a:ext uri="{FF2B5EF4-FFF2-40B4-BE49-F238E27FC236}">
                <a16:creationId xmlns:a16="http://schemas.microsoft.com/office/drawing/2014/main" id="{C380B35A-AFE9-4F6A-B92E-0DAABB1C2F72}"/>
              </a:ext>
            </a:extLst>
          </p:cNvPr>
          <p:cNvSpPr txBox="1"/>
          <p:nvPr/>
        </p:nvSpPr>
        <p:spPr>
          <a:xfrm>
            <a:off x="334962" y="943836"/>
            <a:ext cx="11522075" cy="876687"/>
          </a:xfrm>
          <a:prstGeom prst="rect">
            <a:avLst/>
          </a:prstGeom>
        </p:spPr>
        <p:txBody>
          <a:bodyPr vert="horz" lIns="36000" tIns="36000" rIns="36000" bIns="72000" rtlCol="0" anchor="b">
            <a:noAutofit/>
          </a:bodyPr>
          <a:lstStyle>
            <a:lvl1pPr algn="l" defTabSz="711200" rtl="0" eaLnBrk="1" latinLnBrk="0" hangingPunct="1">
              <a:lnSpc>
                <a:spcPct val="100000"/>
              </a:lnSpc>
              <a:spcBef>
                <a:spcPct val="0"/>
              </a:spcBef>
              <a:buNone/>
              <a:defRPr sz="2400" kern="1200">
                <a:solidFill>
                  <a:schemeClr val="tx1"/>
                </a:solidFill>
                <a:latin typeface="+mj-lt"/>
                <a:ea typeface="+mj-ea"/>
                <a:cs typeface="+mj-cs"/>
              </a:defRPr>
            </a:lvl1pPr>
          </a:lstStyle>
          <a:p>
            <a:pPr marL="0" indent="0" algn="ctr"/>
            <a:r>
              <a:rPr lang="en-US" sz="2800">
                <a:solidFill>
                  <a:schemeClr val="bg1"/>
                </a:solidFill>
              </a:rPr>
              <a:t>THE BAIL PARTNERSHIP AGREEMENT – PRACTICAL GUIDANCE</a:t>
            </a:r>
          </a:p>
          <a:p>
            <a:pPr marL="0" indent="0" algn="ctr"/>
            <a:r>
              <a:rPr lang="en-US" sz="2000">
                <a:solidFill>
                  <a:schemeClr val="bg1"/>
                </a:solidFill>
              </a:rPr>
              <a:t>Tips For Arguing Bond</a:t>
            </a:r>
          </a:p>
        </p:txBody>
      </p:sp>
      <p:sp>
        <p:nvSpPr>
          <p:cNvPr id="6" name="Content Placeholder 2">
            <a:extLst>
              <a:ext uri="{FF2B5EF4-FFF2-40B4-BE49-F238E27FC236}">
                <a16:creationId xmlns:a16="http://schemas.microsoft.com/office/drawing/2014/main" id="{2BDBC054-A3B4-4159-9402-FD068E7F0561}"/>
              </a:ext>
            </a:extLst>
          </p:cNvPr>
          <p:cNvSpPr txBox="1"/>
          <p:nvPr/>
        </p:nvSpPr>
        <p:spPr>
          <a:xfrm>
            <a:off x="649935" y="1901400"/>
            <a:ext cx="10515600" cy="4814360"/>
          </a:xfrm>
          <a:prstGeom prst="rect">
            <a:avLst/>
          </a:prstGeom>
        </p:spPr>
        <p:txBody>
          <a:bodyPr/>
          <a:lstStyle>
            <a:lvl1pPr marL="180975" indent="-180975" algn="l" defTabSz="914354" rtl="0" eaLnBrk="1" latinLnBrk="0" hangingPunct="1">
              <a:lnSpc>
                <a:spcPct val="100000"/>
              </a:lnSpc>
              <a:spcBef>
                <a:spcPts val="1200"/>
              </a:spcBef>
              <a:buFont typeface="Arial" panose="020b0604020202020204" pitchFamily="34" charset="0"/>
              <a:buChar char="•"/>
              <a:defRPr sz="1600" kern="1200">
                <a:solidFill>
                  <a:schemeClr val="tx1"/>
                </a:solidFill>
                <a:latin typeface="+mn-lt"/>
                <a:ea typeface="+mn-ea"/>
                <a:cs typeface="+mn-cs"/>
              </a:defRPr>
            </a:lvl1pPr>
            <a:lvl2pPr marL="361950" indent="-180975" algn="l" defTabSz="914354"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2pPr>
            <a:lvl3pPr marL="534988" indent="-173038" algn="l" defTabSz="914354" rtl="0" eaLnBrk="1" latinLnBrk="0" hangingPunct="1">
              <a:lnSpc>
                <a:spcPct val="100000"/>
              </a:lnSpc>
              <a:spcBef>
                <a:spcPts val="600"/>
              </a:spcBef>
              <a:buFont typeface="Arial" panose="020b0604020202020204" pitchFamily="34" charset="0"/>
              <a:buChar char="&gt;"/>
              <a:defRPr sz="1400" kern="1200">
                <a:solidFill>
                  <a:schemeClr val="tx1"/>
                </a:solidFill>
                <a:latin typeface="+mn-lt"/>
                <a:ea typeface="+mn-ea"/>
                <a:cs typeface="+mn-cs"/>
              </a:defRPr>
            </a:lvl3pPr>
            <a:lvl4pPr marL="715963" indent="-180975" algn="l" defTabSz="914354"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898525" indent="-182563" algn="l" defTabSz="914354" rtl="0" eaLnBrk="1" latinLnBrk="0" hangingPunct="1">
              <a:lnSpc>
                <a:spcPct val="100000"/>
              </a:lnSpc>
              <a:spcBef>
                <a:spcPts val="600"/>
              </a:spcBef>
              <a:buFont typeface="Arial" panose="020b0604020202020204" pitchFamily="34" charset="0"/>
              <a:buChar char="&gt;"/>
              <a:defRPr sz="14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a:t>Be ready to argue why prior FTAs will not predict future FTAs (e.g., be ready to explain health or poverty related explanations for prior FTAs or to explain differences between prior cases and this one).</a:t>
            </a:r>
          </a:p>
          <a:p>
            <a:r>
              <a:rPr lang="en-US" sz="1800"/>
              <a:t>Be ready to argue why prior criminal conduct doesn’t render your client a danger to the public.</a:t>
            </a:r>
          </a:p>
          <a:p>
            <a:pPr lvl="1"/>
            <a:r>
              <a:rPr lang="en-US" sz="1800"/>
              <a:t>Find out if your client previously pled guilty to get out of jail </a:t>
            </a:r>
          </a:p>
          <a:p>
            <a:pPr lvl="1"/>
            <a:r>
              <a:rPr lang="en-US" sz="1800"/>
              <a:t>Prior violent criminal history should only be relevant if the current charges establish a pattern of harm</a:t>
            </a:r>
          </a:p>
          <a:p>
            <a:pPr lvl="1"/>
            <a:r>
              <a:rPr lang="en-US" sz="1800"/>
              <a:t>Prior </a:t>
            </a:r>
            <a:r>
              <a:rPr lang="en-US" sz="1800" i="1"/>
              <a:t>arrests</a:t>
            </a:r>
            <a:r>
              <a:rPr lang="en-US" sz="1800"/>
              <a:t>, on their own, don’t prove anything</a:t>
            </a:r>
          </a:p>
          <a:p>
            <a:pPr lvl="1"/>
            <a:r>
              <a:rPr lang="en-US" sz="1800"/>
              <a:t>Be aware of elapsed time since prior conduct and any life changes your client has experienced</a:t>
            </a:r>
          </a:p>
          <a:p>
            <a:r>
              <a:rPr lang="en-US" sz="1800"/>
              <a:t>Remember that the judge </a:t>
            </a:r>
            <a:r>
              <a:rPr lang="en-US" sz="1800" i="1"/>
              <a:t>must </a:t>
            </a:r>
            <a:r>
              <a:rPr lang="en-US" sz="1800"/>
              <a:t>consider least restrictive, non-financial, release conditions.  Be sure to proffer release conditions that your client can realistically complete. </a:t>
            </a:r>
          </a:p>
          <a:p>
            <a:r>
              <a:rPr lang="en-US" sz="1800"/>
              <a:t>Remember that a serious charge </a:t>
            </a:r>
            <a:r>
              <a:rPr lang="en-US" sz="1800" i="1"/>
              <a:t>is not enough</a:t>
            </a:r>
            <a:r>
              <a:rPr lang="en-US" sz="1800"/>
              <a:t> as a grounds to impose cash bond.  An individualized analysis is required</a:t>
            </a:r>
            <a:r>
              <a:rPr lang="en-US" sz="2000"/>
              <a:t>.</a:t>
            </a:r>
          </a:p>
          <a:p>
            <a:r>
              <a:rPr lang="en-US" sz="1800"/>
              <a:t>Remember that there must be a nexus between the condition of release and addressing a danger to the public/flight risk</a:t>
            </a:r>
            <a:r>
              <a:rPr lang="en-US" sz="2000"/>
              <a:t>.</a:t>
            </a:r>
            <a:endParaRPr lang="en-US"/>
          </a:p>
          <a:p>
            <a:endParaRPr lang="en-US"/>
          </a:p>
        </p:txBody>
      </p:sp>
      <p:sp>
        <p:nvSpPr>
          <p:cNvPr id="2" name="Slide Number Placeholder 1">
            <a:extLst>
              <a:ext uri="{FF2B5EF4-FFF2-40B4-BE49-F238E27FC236}">
                <a16:creationId xmlns:a16="http://schemas.microsoft.com/office/drawing/2014/main" id="{B0B8D154-7DDD-A8F9-B947-6107FFD256EF}"/>
              </a:ext>
            </a:extLst>
          </p:cNvPr>
          <p:cNvSpPr>
            <a:spLocks noGrp="1"/>
          </p:cNvSpPr>
          <p:nvPr>
            <p:ph type="sldNum" sz="quarter" idx="12"/>
          </p:nvPr>
        </p:nvSpPr>
        <p:spPr/>
        <p:txBody>
          <a:bodyPr/>
          <a:lstStyle/>
          <a:p>
            <a:fld id="{1978894B-DD9F-4346-9D5A-84DF89F10812}" type="slidenum">
              <a:rPr lang="en-US" smtClean="0"/>
              <a:t>24</a:t>
            </a:fld>
            <a:endParaRPr lang="en-US"/>
          </a:p>
        </p:txBody>
      </p:sp>
    </p:spTree>
    <p:extLst>
      <p:ext uri="{BB962C8B-B14F-4D97-AF65-F5344CB8AC3E}">
        <p14:creationId xmlns:p14="http://schemas.microsoft.com/office/powerpoint/2010/main" val="1695625531"/>
      </p:ext>
    </p:extLst>
  </p:cSld>
  <p:clrMapOvr>
    <a:masterClrMapping/>
  </p:clrMapOvr>
  <p:transition/>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Title 1">
            <a:extLst>
              <a:ext uri="{FF2B5EF4-FFF2-40B4-BE49-F238E27FC236}">
                <a16:creationId xmlns:a16="http://schemas.microsoft.com/office/drawing/2014/main" id="{C380B35A-AFE9-4F6A-B92E-0DAABB1C2F72}"/>
              </a:ext>
            </a:extLst>
          </p:cNvPr>
          <p:cNvSpPr txBox="1"/>
          <p:nvPr/>
        </p:nvSpPr>
        <p:spPr>
          <a:xfrm>
            <a:off x="334962" y="816977"/>
            <a:ext cx="11522075" cy="876687"/>
          </a:xfrm>
          <a:prstGeom prst="rect">
            <a:avLst/>
          </a:prstGeom>
        </p:spPr>
        <p:txBody>
          <a:bodyPr vert="horz" lIns="36000" tIns="36000" rIns="36000" bIns="72000" rtlCol="0" anchor="b">
            <a:noAutofit/>
          </a:bodyPr>
          <a:lstStyle>
            <a:lvl1pPr algn="l" defTabSz="711200" rtl="0" eaLnBrk="1" latinLnBrk="0" hangingPunct="1">
              <a:lnSpc>
                <a:spcPct val="100000"/>
              </a:lnSpc>
              <a:spcBef>
                <a:spcPct val="0"/>
              </a:spcBef>
              <a:buNone/>
              <a:defRPr sz="2400" kern="1200">
                <a:solidFill>
                  <a:schemeClr val="tx1"/>
                </a:solidFill>
                <a:latin typeface="+mj-lt"/>
                <a:ea typeface="+mj-ea"/>
                <a:cs typeface="+mj-cs"/>
              </a:defRPr>
            </a:lvl1pPr>
          </a:lstStyle>
          <a:p>
            <a:pPr marL="0" indent="0" algn="ctr"/>
            <a:r>
              <a:rPr lang="en-US" sz="2800">
                <a:solidFill>
                  <a:schemeClr val="bg1"/>
                </a:solidFill>
              </a:rPr>
              <a:t>THE BAIL PARTNERSHIP AGREEMENT – PRACTICAL GUIDANCE</a:t>
            </a:r>
          </a:p>
          <a:p>
            <a:pPr marL="0" indent="0" algn="ctr"/>
            <a:r>
              <a:rPr lang="en-US" sz="2000">
                <a:solidFill>
                  <a:schemeClr val="bg1"/>
                </a:solidFill>
              </a:rPr>
              <a:t>Tethers Should Not Be a Kneejerk Alternative to Cash Bail</a:t>
            </a:r>
          </a:p>
        </p:txBody>
      </p:sp>
      <p:sp>
        <p:nvSpPr>
          <p:cNvPr id="6" name="Content Placeholder 2">
            <a:extLst>
              <a:ext uri="{FF2B5EF4-FFF2-40B4-BE49-F238E27FC236}">
                <a16:creationId xmlns:a16="http://schemas.microsoft.com/office/drawing/2014/main" id="{2BDBC054-A3B4-4159-9402-FD068E7F0561}"/>
              </a:ext>
            </a:extLst>
          </p:cNvPr>
          <p:cNvSpPr txBox="1"/>
          <p:nvPr/>
        </p:nvSpPr>
        <p:spPr>
          <a:xfrm>
            <a:off x="558495" y="2188808"/>
            <a:ext cx="10515600" cy="3747560"/>
          </a:xfrm>
          <a:prstGeom prst="rect">
            <a:avLst/>
          </a:prstGeom>
        </p:spPr>
        <p:txBody>
          <a:bodyPr/>
          <a:lstStyle>
            <a:lvl1pPr marL="180975" indent="-180975" algn="l" defTabSz="914354" rtl="0" eaLnBrk="1" latinLnBrk="0" hangingPunct="1">
              <a:lnSpc>
                <a:spcPct val="100000"/>
              </a:lnSpc>
              <a:spcBef>
                <a:spcPts val="1200"/>
              </a:spcBef>
              <a:buFont typeface="Arial" panose="020b0604020202020204" pitchFamily="34" charset="0"/>
              <a:buChar char="•"/>
              <a:defRPr sz="1600" kern="1200">
                <a:solidFill>
                  <a:schemeClr val="tx1"/>
                </a:solidFill>
                <a:latin typeface="+mn-lt"/>
                <a:ea typeface="+mn-ea"/>
                <a:cs typeface="+mn-cs"/>
              </a:defRPr>
            </a:lvl1pPr>
            <a:lvl2pPr marL="361950" indent="-180975" algn="l" defTabSz="914354"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2pPr>
            <a:lvl3pPr marL="534988" indent="-173038" algn="l" defTabSz="914354" rtl="0" eaLnBrk="1" latinLnBrk="0" hangingPunct="1">
              <a:lnSpc>
                <a:spcPct val="100000"/>
              </a:lnSpc>
              <a:spcBef>
                <a:spcPts val="600"/>
              </a:spcBef>
              <a:buFont typeface="Arial" panose="020b0604020202020204" pitchFamily="34" charset="0"/>
              <a:buChar char="&gt;"/>
              <a:defRPr sz="1400" kern="1200">
                <a:solidFill>
                  <a:schemeClr val="tx1"/>
                </a:solidFill>
                <a:latin typeface="+mn-lt"/>
                <a:ea typeface="+mn-ea"/>
                <a:cs typeface="+mn-cs"/>
              </a:defRPr>
            </a:lvl3pPr>
            <a:lvl4pPr marL="715963" indent="-180975" algn="l" defTabSz="914354"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898525" indent="-182563" algn="l" defTabSz="914354" rtl="0" eaLnBrk="1" latinLnBrk="0" hangingPunct="1">
              <a:lnSpc>
                <a:spcPct val="100000"/>
              </a:lnSpc>
              <a:spcBef>
                <a:spcPts val="600"/>
              </a:spcBef>
              <a:buFont typeface="Arial" panose="020b0604020202020204" pitchFamily="34" charset="0"/>
              <a:buChar char="&gt;"/>
              <a:defRPr sz="14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a:t>Be sure to have discussed with a client the possibility of realistically complying with tethers before advocating for them.</a:t>
            </a:r>
          </a:p>
          <a:p>
            <a:r>
              <a:rPr lang="en-US" sz="2000"/>
              <a:t>Lawyers must realize (and should remind judges) that getting a tether attached can take several days.  If the client will lose their job or suffer collateral consequences as a result of any delays, highlight this for the Court.</a:t>
            </a:r>
            <a:endParaRPr lang="en-US" sz="1600"/>
          </a:p>
          <a:p>
            <a:r>
              <a:rPr lang="en-US" sz="2000"/>
              <a:t>Tethers, drug tests, and other forms of surveillance are serious infringements on a defendant's liberty.  Advocates must be prepared to argue that they are not proportionate to any flight risk or danger to the public, and courts must take these arguments seriously.</a:t>
            </a:r>
          </a:p>
          <a:p>
            <a:r>
              <a:rPr lang="en-US" sz="2000"/>
              <a:t>Compliance with tethers should be reviewed every 30 days and a defense motion to remove a tether should be considered. </a:t>
            </a:r>
            <a:endParaRPr lang="en-US"/>
          </a:p>
        </p:txBody>
      </p:sp>
      <p:sp>
        <p:nvSpPr>
          <p:cNvPr id="2" name="Slide Number Placeholder 1">
            <a:extLst>
              <a:ext uri="{FF2B5EF4-FFF2-40B4-BE49-F238E27FC236}">
                <a16:creationId xmlns:a16="http://schemas.microsoft.com/office/drawing/2014/main" id="{5B6427C4-F361-02A1-20D6-F853AE5734FD}"/>
              </a:ext>
            </a:extLst>
          </p:cNvPr>
          <p:cNvSpPr>
            <a:spLocks noGrp="1"/>
          </p:cNvSpPr>
          <p:nvPr>
            <p:ph type="sldNum" sz="quarter" idx="12"/>
          </p:nvPr>
        </p:nvSpPr>
        <p:spPr/>
        <p:txBody>
          <a:bodyPr/>
          <a:lstStyle/>
          <a:p>
            <a:fld id="{1978894B-DD9F-4346-9D5A-84DF89F10812}" type="slidenum">
              <a:rPr lang="en-US" smtClean="0"/>
              <a:t>25</a:t>
            </a:fld>
            <a:endParaRPr lang="en-US"/>
          </a:p>
        </p:txBody>
      </p:sp>
    </p:spTree>
    <p:extLst>
      <p:ext uri="{BB962C8B-B14F-4D97-AF65-F5344CB8AC3E}">
        <p14:creationId xmlns:p14="http://schemas.microsoft.com/office/powerpoint/2010/main" val="4292966569"/>
      </p:ext>
    </p:extLst>
  </p:cSld>
  <p:clrMapOvr>
    <a:masterClrMapping/>
  </p:clrMapOvr>
  <p:transition/>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
        <p:nvSpPr>
          <p:cNvPr id="36" name="Rectangle 35">
            <a:extLst>
              <a:ext uri="{FF2B5EF4-FFF2-40B4-BE49-F238E27FC236}">
                <a16:creationId xmlns:a16="http://schemas.microsoft.com/office/drawing/2014/main" id="{DB691D59-8F51-4DD8-AD41-D568D29B08F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8" name="Rectangle 37">
            <a:extLst>
              <a:ext uri="{FF2B5EF4-FFF2-40B4-BE49-F238E27FC236}">
                <a16:creationId xmlns:a16="http://schemas.microsoft.com/office/drawing/2014/main" id="{204AEF18-0627-48F3-9B3D-F7E8F050B1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0" name="Rectangle 39">
            <a:extLst>
              <a:ext uri="{FF2B5EF4-FFF2-40B4-BE49-F238E27FC236}">
                <a16:creationId xmlns:a16="http://schemas.microsoft.com/office/drawing/2014/main" id="{CEAEE08A-C572-438F-9753-B0D527A51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2" name="Rectangle 41">
            <a:extLst>
              <a:ext uri="{FF2B5EF4-FFF2-40B4-BE49-F238E27FC236}">
                <a16:creationId xmlns:a16="http://schemas.microsoft.com/office/drawing/2014/main" id="{993F09C6-4F57-4B05-9592-E253D8BC628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4" name="Rectangle 43">
            <a:extLst>
              <a:ext uri="{FF2B5EF4-FFF2-40B4-BE49-F238E27FC236}">
                <a16:creationId xmlns:a16="http://schemas.microsoft.com/office/drawing/2014/main" id="{3CED7894-4F62-4A6C-8DB5-DB5BE08E9C0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 name="Title 1">
            <a:extLst>
              <a:ext uri="{FF2B5EF4-FFF2-40B4-BE49-F238E27FC236}">
                <a16:creationId xmlns:a16="http://schemas.microsoft.com/office/drawing/2014/main" id="{C380B35A-AFE9-4F6A-B92E-0DAABB1C2F72}"/>
              </a:ext>
            </a:extLst>
          </p:cNvPr>
          <p:cNvSpPr txBox="1"/>
          <p:nvPr/>
        </p:nvSpPr>
        <p:spPr>
          <a:xfrm>
            <a:off x="609906" y="702155"/>
            <a:ext cx="4002734" cy="1269713"/>
          </a:xfrm>
          <a:prstGeom prst="rect">
            <a:avLst/>
          </a:prstGeom>
        </p:spPr>
        <p:txBody>
          <a:bodyPr vert="horz" lIns="91440" tIns="45720" rIns="91440" bIns="45720" rtlCol="0" anchor="b">
            <a:normAutofit fontScale="92500"/>
          </a:bodyPr>
          <a:lstStyle>
            <a:lvl1pPr algn="l" defTabSz="711200" rtl="0" eaLnBrk="1" latinLnBrk="0" hangingPunct="1">
              <a:lnSpc>
                <a:spcPct val="100000"/>
              </a:lnSpc>
              <a:spcBef>
                <a:spcPct val="0"/>
              </a:spcBef>
              <a:buNone/>
              <a:defRPr sz="2400" kern="1200">
                <a:solidFill>
                  <a:schemeClr val="tx1"/>
                </a:solidFill>
                <a:latin typeface="+mj-lt"/>
                <a:ea typeface="+mj-ea"/>
                <a:cs typeface="+mj-cs"/>
              </a:defRPr>
            </a:lvl1pPr>
          </a:lstStyle>
          <a:p>
            <a:pPr marL="0" indent="0" defTabSz="457200">
              <a:lnSpc>
                <a:spcPct val="90000"/>
              </a:lnSpc>
              <a:spcAft>
                <a:spcPts val="600"/>
              </a:spcAft>
            </a:pPr>
            <a:r>
              <a:rPr lang="en-US" sz="3000" cap="all">
                <a:solidFill>
                  <a:schemeClr val="tx2"/>
                </a:solidFill>
              </a:rPr>
              <a:t>THE BAIL PARTNERSHIP AGREEMENT- Practical guidance</a:t>
            </a:r>
            <a:endParaRPr lang="en-US" sz="2200" cap="all"/>
          </a:p>
        </p:txBody>
      </p:sp>
      <p:sp>
        <p:nvSpPr>
          <p:cNvPr id="46" name="Rectangle 45">
            <a:extLst>
              <a:ext uri="{FF2B5EF4-FFF2-40B4-BE49-F238E27FC236}">
                <a16:creationId xmlns:a16="http://schemas.microsoft.com/office/drawing/2014/main" id="{E536F3B4-50F6-4C52-8F76-4EB1214719D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btfpBulletedList982544"/>
          <p:cNvSpPr txBox="1"/>
          <p:nvPr>
            <p:custDataLst>
              <p:tags r:id="rId3"/>
            </p:custDataLst>
          </p:nvPr>
        </p:nvSpPr>
        <p:spPr bwMode="gray">
          <a:xfrm>
            <a:off x="609906" y="2340864"/>
            <a:ext cx="3568661" cy="3634486"/>
          </a:xfrm>
          <a:prstGeom prst="rect">
            <a:avLst/>
          </a:prstGeom>
        </p:spPr>
        <p:txBody>
          <a:bodyPr vert="horz" lIns="91440" tIns="45720" rIns="91440" bIns="45720" rtlCol="0" anchor="ctr">
            <a:normAutofit/>
          </a:bodyPr>
          <a:lstStyle/>
          <a:p>
            <a:pPr marL="0" indent="0">
              <a:spcBef>
                <a:spcPct val="20000"/>
              </a:spcBef>
              <a:spcAft>
                <a:spcPts val="600"/>
              </a:spcAft>
              <a:buClr>
                <a:schemeClr val="accent2"/>
              </a:buClr>
              <a:buSzPct val="92000"/>
            </a:pPr>
            <a:r>
              <a:rPr lang="en-US" sz="2000">
                <a:solidFill>
                  <a:schemeClr val="tx2"/>
                </a:solidFill>
              </a:rPr>
              <a:t>Your client has the right to competent representation.  If confronted with new allegations or evidence during the arraignment, tell the court you need additional time to consult with the defendant and consider whether a continuance is necessary.</a:t>
            </a:r>
          </a:p>
          <a:p>
            <a:pPr>
              <a:spcBef>
                <a:spcPct val="20000"/>
              </a:spcBef>
              <a:spcAft>
                <a:spcPts val="600"/>
              </a:spcAft>
              <a:buClr>
                <a:schemeClr val="accent2"/>
              </a:buClr>
              <a:buSzPct val="92000"/>
              <a:buFont typeface="Wingdings 2" panose="05020102010507070707" pitchFamily="18" charset="2"/>
              <a:buChar char=""/>
            </a:pPr>
            <a:endParaRPr lang="en-US">
              <a:solidFill>
                <a:schemeClr val="tx2"/>
              </a:solidFill>
            </a:endParaRPr>
          </a:p>
        </p:txBody>
      </p:sp>
      <p:pic>
        <p:nvPicPr>
          <p:cNvPr id="14" name="Picture 13">
            <a:extLst>
              <a:ext uri="{FF2B5EF4-FFF2-40B4-BE49-F238E27FC236}">
                <a16:creationId xmlns:a16="http://schemas.microsoft.com/office/drawing/2014/main" id="{DD393E18-87D0-1438-561C-42F594E1D38D}"/>
              </a:ext>
            </a:extLst>
          </p:cNvPr>
          <p:cNvPicPr>
            <a:picLocks noChangeAspect="1"/>
          </p:cNvPicPr>
          <p:nvPr/>
        </p:nvPicPr>
        <p:blipFill>
          <a:blip r:embed="rId4">
            <a:extLst>
              <a:ext uri="{BEBA8EAE-BF5A-486C-A8C5-ECC9F3942E4B}">
                <a14:imgProps xmlns:a14="http://schemas.microsoft.com/office/drawing/2010/main">
                  <a14:imgLayer r:embed="rId5">
                    <a14:imgEffect>
                      <a14:saturation sat="66000"/>
                    </a14:imgEffect>
                  </a14:imgLayer>
                </a14:imgProps>
              </a:ext>
              <a:ext uri="{28A0092B-C50C-407E-A947-70E740481C1C}">
                <a14:useLocalDpi xmlns:a14="http://schemas.microsoft.com/office/drawing/2010/main" val="0"/>
              </a:ext>
            </a:extLst>
          </a:blip>
          <a:stretch>
            <a:fillRect/>
          </a:stretch>
        </p:blipFill>
        <p:spPr>
          <a:xfrm>
            <a:off x="5385335" y="702156"/>
            <a:ext cx="5273194" cy="5273194"/>
          </a:xfrm>
          <a:prstGeom prst="rect">
            <a:avLst/>
          </a:prstGeom>
        </p:spPr>
      </p:pic>
      <p:sp>
        <p:nvSpPr>
          <p:cNvPr id="2" name="Slide Number Placeholder 1">
            <a:extLst>
              <a:ext uri="{FF2B5EF4-FFF2-40B4-BE49-F238E27FC236}">
                <a16:creationId xmlns:a16="http://schemas.microsoft.com/office/drawing/2014/main" id="{722754AC-B126-7BFC-9D21-E068186B755D}"/>
              </a:ext>
            </a:extLst>
          </p:cNvPr>
          <p:cNvSpPr>
            <a:spLocks noGrp="1"/>
          </p:cNvSpPr>
          <p:nvPr>
            <p:ph type="sldNum" sz="quarter" idx="12"/>
          </p:nvPr>
        </p:nvSpPr>
        <p:spPr>
          <a:xfrm>
            <a:off x="10558300" y="5956137"/>
            <a:ext cx="1052508" cy="365125"/>
          </a:xfrm>
        </p:spPr>
        <p:txBody>
          <a:bodyPr vert="horz" lIns="91440" tIns="45720" rIns="91440" bIns="45720" rtlCol="0" anchor="ctr">
            <a:normAutofit/>
          </a:bodyPr>
          <a:lstStyle/>
          <a:p>
            <a:pPr defTabSz="914400">
              <a:spcAft>
                <a:spcPts val="600"/>
              </a:spcAft>
            </a:pPr>
            <a:fld id="{1978894B-DD9F-4346-9D5A-84DF89F10812}" type="slidenum">
              <a:rPr lang="en-US" smtClean="0"/>
              <a:pPr defTabSz="914400">
                <a:spcAft>
                  <a:spcPts val="600"/>
                </a:spcAft>
              </a:pPr>
              <a:t>26</a:t>
            </a:fld>
            <a:endParaRPr lang="en-US"/>
          </a:p>
        </p:txBody>
      </p:sp>
      <p:sp>
        <p:nvSpPr>
          <p:cNvPr id="22" name="btfpBulletedList982544">
            <a:extLst>
              <a:ext uri="{FF2B5EF4-FFF2-40B4-BE49-F238E27FC236}">
                <a16:creationId xmlns:a16="http://schemas.microsoft.com/office/drawing/2014/main" id="{94B6E718-E0DA-484C-91DE-736B6AFFD09E}"/>
              </a:ext>
            </a:extLst>
          </p:cNvPr>
          <p:cNvSpPr txBox="1"/>
          <p:nvPr>
            <p:custDataLst>
              <p:tags r:id="rId6"/>
            </p:custDataLst>
          </p:nvPr>
        </p:nvSpPr>
        <p:spPr bwMode="gray">
          <a:xfrm>
            <a:off x="5182326" y="5909529"/>
            <a:ext cx="5719642" cy="811367"/>
          </a:xfrm>
          <a:prstGeom prst="rect">
            <a:avLst/>
          </a:prstGeom>
          <a:noFill/>
        </p:spPr>
        <p:txBody>
          <a:bodyPr vert="horz" wrap="square" lIns="36000" tIns="36000" rIns="36000" bIns="36000" rtlCol="0">
            <a:spAutoFit/>
          </a:bodyPr>
          <a:lstStyle/>
          <a:p>
            <a:pPr marL="0" indent="0" algn="ctr">
              <a:spcBef>
                <a:spcPts val="2400"/>
              </a:spcBef>
              <a:buNone/>
            </a:pPr>
            <a:r>
              <a:rPr lang="en-US" sz="2400" b="1">
                <a:solidFill>
                  <a:schemeClr val="accent2"/>
                </a:solidFill>
              </a:rPr>
              <a:t>STOP &amp; SLOW DOWN IF YOU NEED MORE TIME WITH YOUR CLIENT!!!</a:t>
            </a:r>
            <a:endParaRPr lang="en-US" sz="2200" b="1">
              <a:solidFill>
                <a:schemeClr val="accent2"/>
              </a:solidFill>
            </a:endParaRPr>
          </a:p>
        </p:txBody>
      </p:sp>
    </p:spTree>
    <p:extLst>
      <p:ext uri="{BB962C8B-B14F-4D97-AF65-F5344CB8AC3E}">
        <p14:creationId xmlns:p14="http://schemas.microsoft.com/office/powerpoint/2010/main" val="2082366496"/>
      </p:ext>
    </p:extLst>
  </p:cSld>
  <p:clrMapOvr>
    <a:masterClrMapping/>
  </p:clrMapOvr>
  <p:transition/>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581192" y="863600"/>
            <a:ext cx="11029616" cy="679858"/>
          </a:xfrm>
        </p:spPr>
        <p:txBody>
          <a:bodyPr>
            <a:normAutofit/>
          </a:bodyPr>
          <a:lstStyle/>
          <a:p>
            <a:pPr algn="ctr"/>
            <a:r>
              <a:rPr lang="en-US"/>
              <a:t>TOPICS TO BE COVERED</a:t>
            </a:r>
          </a:p>
        </p:txBody>
      </p:sp>
      <p:sp>
        <p:nvSpPr>
          <p:cNvPr id="8" name="TextBox 7">
            <a:extLst>
              <a:ext uri="{FF2B5EF4-FFF2-40B4-BE49-F238E27FC236}">
                <a16:creationId xmlns:a16="http://schemas.microsoft.com/office/drawing/2014/main" id="{1A8D85DE-DD26-4338-BFF6-53D1937698B0}"/>
              </a:ext>
            </a:extLst>
          </p:cNvPr>
          <p:cNvSpPr txBox="1"/>
          <p:nvPr/>
        </p:nvSpPr>
        <p:spPr bwMode="gray">
          <a:xfrm>
            <a:off x="882040" y="1963692"/>
            <a:ext cx="10417323" cy="4594390"/>
          </a:xfrm>
          <a:prstGeom prst="rect">
            <a:avLst/>
          </a:prstGeom>
          <a:noFill/>
        </p:spPr>
        <p:txBody>
          <a:bodyPr wrap="square" lIns="36000" tIns="36000" rIns="36000" bIns="36000" rtlCol="0">
            <a:spAutoFit/>
          </a:bodyPr>
          <a:lstStyle/>
          <a:p>
            <a:pPr marL="285750" indent="-285750">
              <a:lnSpc>
                <a:spcPct val="150000"/>
              </a:lnSpc>
              <a:buFont typeface="Wingdings" panose="05000000000000000000" pitchFamily="2" charset="2"/>
              <a:buChar char="v"/>
            </a:pPr>
            <a:r>
              <a:rPr lang="en-US" sz="1800"/>
              <a:t>Introduction/Key Takeaways</a:t>
            </a:r>
          </a:p>
          <a:p>
            <a:pPr marL="285750" indent="-285750">
              <a:lnSpc>
                <a:spcPct val="150000"/>
              </a:lnSpc>
              <a:buFont typeface="Wingdings" panose="05000000000000000000" pitchFamily="2" charset="2"/>
              <a:buChar char="v"/>
            </a:pPr>
            <a:r>
              <a:rPr lang="en-US" sz="1800"/>
              <a:t>The Foundation of the Agreement is YOU</a:t>
            </a:r>
          </a:p>
          <a:p>
            <a:pPr marL="285750" indent="-285750">
              <a:lnSpc>
                <a:spcPct val="150000"/>
              </a:lnSpc>
              <a:buFont typeface="Wingdings" panose="05000000000000000000" pitchFamily="2" charset="2"/>
              <a:buChar char="v"/>
            </a:pPr>
            <a:r>
              <a:rPr lang="en-US" sz="1800"/>
              <a:t>Knowing Your Clients’ Rights Under Michigan Law</a:t>
            </a:r>
          </a:p>
          <a:p>
            <a:pPr marL="285750" indent="-285750">
              <a:lnSpc>
                <a:spcPct val="150000"/>
              </a:lnSpc>
              <a:buFont typeface="Wingdings" panose="05000000000000000000" pitchFamily="2" charset="2"/>
              <a:buChar char="v"/>
            </a:pPr>
            <a:r>
              <a:rPr lang="en-US" sz="1800"/>
              <a:t>Exercise: Hypotheticals and Q&amp;A</a:t>
            </a:r>
          </a:p>
          <a:p>
            <a:pPr marL="285750" indent="-285750">
              <a:lnSpc>
                <a:spcPct val="150000"/>
              </a:lnSpc>
              <a:buFont typeface="Wingdings" panose="05000000000000000000" pitchFamily="2" charset="2"/>
              <a:buChar char="v"/>
            </a:pPr>
            <a:r>
              <a:rPr lang="en-US" sz="1800"/>
              <a:t>The Bail Partnership Agreement—Cash Bond</a:t>
            </a:r>
          </a:p>
          <a:p>
            <a:pPr marL="285750" indent="-285750">
              <a:lnSpc>
                <a:spcPct val="150000"/>
              </a:lnSpc>
              <a:buFont typeface="Wingdings" panose="05000000000000000000" pitchFamily="2" charset="2"/>
              <a:buChar char="v"/>
            </a:pPr>
            <a:r>
              <a:rPr lang="en-US" sz="1800"/>
              <a:t>The Bail Partnership Agreement—Practical Guidance</a:t>
            </a:r>
          </a:p>
          <a:p>
            <a:pPr marL="285750" indent="-285750">
              <a:lnSpc>
                <a:spcPct val="150000"/>
              </a:lnSpc>
              <a:buFont typeface="Wingdings" panose="05000000000000000000" pitchFamily="2" charset="2"/>
              <a:buChar char="v"/>
            </a:pPr>
            <a:r>
              <a:rPr lang="en-US" sz="1800"/>
              <a:t>The Bail Partnership Agreement—Bail Redetermination Hearings</a:t>
            </a:r>
          </a:p>
          <a:p>
            <a:pPr marL="285750" indent="-285750">
              <a:lnSpc>
                <a:spcPct val="150000"/>
              </a:lnSpc>
              <a:buFont typeface="Wingdings" panose="05000000000000000000" pitchFamily="2" charset="2"/>
              <a:buChar char="v"/>
            </a:pPr>
            <a:r>
              <a:rPr lang="en-US" sz="1800"/>
              <a:t>Exercise: Hypotheticals and Q&amp;A</a:t>
            </a:r>
          </a:p>
          <a:p>
            <a:pPr marL="285750" indent="-285750">
              <a:lnSpc>
                <a:spcPct val="150000"/>
              </a:lnSpc>
              <a:buFont typeface="Wingdings" panose="05000000000000000000" pitchFamily="2" charset="2"/>
              <a:buChar char="v"/>
            </a:pPr>
            <a:r>
              <a:rPr lang="en-US" sz="1800"/>
              <a:t>Failures to Appear</a:t>
            </a:r>
          </a:p>
          <a:p>
            <a:pPr marL="285750" indent="-285750">
              <a:lnSpc>
                <a:spcPct val="150000"/>
              </a:lnSpc>
              <a:buFont typeface="Wingdings" panose="05000000000000000000" pitchFamily="2" charset="2"/>
              <a:buChar char="v"/>
            </a:pPr>
            <a:r>
              <a:rPr lang="en-US" sz="1800"/>
              <a:t>Additional Law And Issues Relating To Arraignment</a:t>
            </a:r>
          </a:p>
          <a:p>
            <a:pPr marL="285750" indent="-285750">
              <a:lnSpc>
                <a:spcPct val="150000"/>
              </a:lnSpc>
              <a:buFont typeface="Wingdings" panose="05000000000000000000" pitchFamily="2" charset="2"/>
              <a:buChar char="v"/>
            </a:pPr>
            <a:r>
              <a:rPr lang="en-US" sz="1800"/>
              <a:t>Exercise: Hypotheticals and Q&amp;A</a:t>
            </a:r>
          </a:p>
        </p:txBody>
      </p:sp>
      <p:pic>
        <p:nvPicPr>
          <p:cNvPr id="4" name="Graphic 3">
            <a:extLst>
              <a:ext uri="{FF2B5EF4-FFF2-40B4-BE49-F238E27FC236}">
                <a16:creationId xmlns:a16="http://schemas.microsoft.com/office/drawing/2014/main" id="{4B65F89E-574C-8878-2500-84959814CD1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rot="10800000">
            <a:off x="7370861" y="4260887"/>
            <a:ext cx="914400" cy="914400"/>
          </a:xfrm>
          <a:prstGeom prst="rect">
            <a:avLst/>
          </a:prstGeom>
        </p:spPr>
      </p:pic>
      <p:sp>
        <p:nvSpPr>
          <p:cNvPr id="3" name="Slide Number Placeholder 2">
            <a:extLst>
              <a:ext uri="{FF2B5EF4-FFF2-40B4-BE49-F238E27FC236}">
                <a16:creationId xmlns:a16="http://schemas.microsoft.com/office/drawing/2014/main" id="{36CBE540-492D-A667-9884-394261449535}"/>
              </a:ext>
            </a:extLst>
          </p:cNvPr>
          <p:cNvSpPr>
            <a:spLocks noGrp="1"/>
          </p:cNvSpPr>
          <p:nvPr>
            <p:ph type="sldNum" sz="quarter" idx="12"/>
          </p:nvPr>
        </p:nvSpPr>
        <p:spPr/>
        <p:txBody>
          <a:bodyPr/>
          <a:lstStyle/>
          <a:p>
            <a:fld id="{1978894B-DD9F-4346-9D5A-84DF89F10812}" type="slidenum">
              <a:rPr lang="en-US" smtClean="0"/>
              <a:t>27</a:t>
            </a:fld>
            <a:endParaRPr lang="en-US"/>
          </a:p>
        </p:txBody>
      </p:sp>
    </p:spTree>
    <p:extLst>
      <p:ext uri="{BB962C8B-B14F-4D97-AF65-F5344CB8AC3E}">
        <p14:creationId xmlns:p14="http://schemas.microsoft.com/office/powerpoint/2010/main" val="4114530754"/>
      </p:ext>
    </p:extLst>
  </p:cSld>
  <p:clrMapOvr>
    <a:masterClrMapping/>
  </p:clrMapOvr>
  <p:transition/>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2" name="btfpBulletedList982544"/>
          <p:cNvSpPr txBox="1"/>
          <p:nvPr>
            <p:custDataLst>
              <p:tags r:id="rId3"/>
            </p:custDataLst>
          </p:nvPr>
        </p:nvSpPr>
        <p:spPr bwMode="gray">
          <a:xfrm>
            <a:off x="515729" y="2071770"/>
            <a:ext cx="10942983" cy="4473908"/>
          </a:xfrm>
          <a:prstGeom prst="rect">
            <a:avLst/>
          </a:prstGeom>
          <a:noFill/>
        </p:spPr>
        <p:txBody>
          <a:bodyPr vert="horz" wrap="square" lIns="36000" tIns="36000" rIns="36000" bIns="36000" rtlCol="0">
            <a:spAutoFit/>
          </a:bodyPr>
          <a:lstStyle/>
          <a:p>
            <a:pPr marL="0" indent="0">
              <a:spcBef>
                <a:spcPts val="2400"/>
              </a:spcBef>
              <a:buNone/>
            </a:pPr>
            <a:r>
              <a:rPr lang="en-US" sz="2200"/>
              <a:t>There are two types of Bail Redetermination hearings</a:t>
            </a:r>
          </a:p>
          <a:p>
            <a:pPr marL="0" indent="0">
              <a:spcBef>
                <a:spcPts val="2400"/>
              </a:spcBef>
              <a:buNone/>
            </a:pPr>
            <a:r>
              <a:rPr lang="en-US" sz="2200" b="1" u="sng">
                <a:solidFill>
                  <a:schemeClr val="accent2"/>
                </a:solidFill>
              </a:rPr>
              <a:t>Hearings in cases where bond was supposed to be unaffordable</a:t>
            </a:r>
            <a:r>
              <a:rPr lang="en-US" sz="2200">
                <a:solidFill>
                  <a:schemeClr val="accent2"/>
                </a:solidFill>
              </a:rPr>
              <a:t>:</a:t>
            </a:r>
          </a:p>
          <a:p>
            <a:pPr lvl="1">
              <a:spcBef>
                <a:spcPts val="2400"/>
              </a:spcBef>
            </a:pPr>
            <a:r>
              <a:rPr lang="en-US" sz="2000"/>
              <a:t>If the court imposed Cash Bond in an amount the court found to be </a:t>
            </a:r>
            <a:r>
              <a:rPr lang="en-US" sz="2000" b="1">
                <a:solidFill>
                  <a:schemeClr val="accent2"/>
                </a:solidFill>
              </a:rPr>
              <a:t>unaffordable</a:t>
            </a:r>
            <a:r>
              <a:rPr lang="en-US" sz="2000"/>
              <a:t>, the defendant is entitled to a Bail Redetermination hearing </a:t>
            </a:r>
            <a:r>
              <a:rPr lang="en-US" sz="2000" b="1">
                <a:solidFill>
                  <a:schemeClr val="accent2"/>
                </a:solidFill>
              </a:rPr>
              <a:t>within 48-72 hours</a:t>
            </a:r>
            <a:r>
              <a:rPr lang="en-US" sz="2000" b="1" baseline="30000">
                <a:solidFill>
                  <a:schemeClr val="accent2"/>
                </a:solidFill>
              </a:rPr>
              <a:t>*</a:t>
            </a:r>
            <a:r>
              <a:rPr lang="en-US" sz="2000">
                <a:solidFill>
                  <a:schemeClr val="accent2"/>
                </a:solidFill>
              </a:rPr>
              <a:t> </a:t>
            </a:r>
            <a:r>
              <a:rPr lang="en-US" sz="2000"/>
              <a:t>(or the next business day) if they have not yet posted bond.</a:t>
            </a:r>
          </a:p>
          <a:p>
            <a:pPr marL="0" indent="0">
              <a:spcBef>
                <a:spcPts val="2400"/>
              </a:spcBef>
              <a:buNone/>
            </a:pPr>
            <a:r>
              <a:rPr lang="en-US" sz="2200" b="1" u="sng">
                <a:solidFill>
                  <a:schemeClr val="accent2"/>
                </a:solidFill>
              </a:rPr>
              <a:t>Hearings in cases where bond was supposed to be affordable</a:t>
            </a:r>
            <a:r>
              <a:rPr lang="en-US" sz="2200">
                <a:solidFill>
                  <a:schemeClr val="accent2"/>
                </a:solidFill>
              </a:rPr>
              <a:t>:</a:t>
            </a:r>
            <a:endParaRPr lang="en-US" sz="2200">
              <a:solidFill>
                <a:schemeClr val="accent2"/>
              </a:solidFill>
            </a:endParaRPr>
          </a:p>
          <a:p>
            <a:pPr lvl="1">
              <a:spcBef>
                <a:spcPts val="2400"/>
              </a:spcBef>
            </a:pPr>
            <a:r>
              <a:rPr lang="en-US" sz="2000"/>
              <a:t>If the court imposed Cash Bond in an amount the court found to be </a:t>
            </a:r>
            <a:r>
              <a:rPr lang="en-US" sz="2000" b="1">
                <a:solidFill>
                  <a:schemeClr val="accent2"/>
                </a:solidFill>
              </a:rPr>
              <a:t>affordable</a:t>
            </a:r>
            <a:r>
              <a:rPr lang="en-US" sz="2000"/>
              <a:t>, the defendant is entitled to a Bail Redetermination hearing </a:t>
            </a:r>
            <a:r>
              <a:rPr lang="en-US" sz="2000" b="1">
                <a:solidFill>
                  <a:schemeClr val="accent2"/>
                </a:solidFill>
              </a:rPr>
              <a:t>the next day</a:t>
            </a:r>
            <a:r>
              <a:rPr lang="en-US" sz="2000">
                <a:solidFill>
                  <a:schemeClr val="accent2"/>
                </a:solidFill>
              </a:rPr>
              <a:t> </a:t>
            </a:r>
            <a:r>
              <a:rPr lang="en-US" sz="2000"/>
              <a:t>if they have not yet posted bond.  </a:t>
            </a:r>
          </a:p>
          <a:p>
            <a:pPr lvl="1">
              <a:spcBef>
                <a:spcPts val="2400"/>
              </a:spcBef>
            </a:pPr>
            <a:endParaRPr lang="en-US" sz="2000"/>
          </a:p>
        </p:txBody>
      </p:sp>
      <p:sp>
        <p:nvSpPr>
          <p:cNvPr id="7" name="Title 1">
            <a:extLst>
              <a:ext uri="{FF2B5EF4-FFF2-40B4-BE49-F238E27FC236}">
                <a16:creationId xmlns:a16="http://schemas.microsoft.com/office/drawing/2014/main" id="{C380B35A-AFE9-4F6A-B92E-0DAABB1C2F72}"/>
              </a:ext>
            </a:extLst>
          </p:cNvPr>
          <p:cNvSpPr txBox="1"/>
          <p:nvPr/>
        </p:nvSpPr>
        <p:spPr>
          <a:xfrm>
            <a:off x="338826" y="859803"/>
            <a:ext cx="11522075" cy="876687"/>
          </a:xfrm>
          <a:prstGeom prst="rect">
            <a:avLst/>
          </a:prstGeom>
        </p:spPr>
        <p:txBody>
          <a:bodyPr vert="horz" lIns="36000" tIns="36000" rIns="36000" bIns="72000" rtlCol="0" anchor="b">
            <a:noAutofit/>
          </a:bodyPr>
          <a:lstStyle>
            <a:lvl1pPr algn="l" defTabSz="711200" rtl="0" eaLnBrk="1" latinLnBrk="0" hangingPunct="1">
              <a:lnSpc>
                <a:spcPct val="100000"/>
              </a:lnSpc>
              <a:spcBef>
                <a:spcPct val="0"/>
              </a:spcBef>
              <a:buNone/>
              <a:defRPr sz="2400" kern="1200">
                <a:solidFill>
                  <a:schemeClr val="tx1"/>
                </a:solidFill>
                <a:latin typeface="+mj-lt"/>
                <a:ea typeface="+mj-ea"/>
                <a:cs typeface="+mj-cs"/>
              </a:defRPr>
            </a:lvl1pPr>
          </a:lstStyle>
          <a:p>
            <a:pPr marL="0" indent="0" algn="ctr"/>
            <a:r>
              <a:rPr lang="en-US" sz="2800">
                <a:solidFill>
                  <a:schemeClr val="bg1"/>
                </a:solidFill>
              </a:rPr>
              <a:t>THE BAIL PARTNERSHIP AGREEMENT- BAIL DETERMINATION HEARINGS</a:t>
            </a:r>
            <a:endParaRPr lang="en-US" sz="3600" b="1">
              <a:solidFill>
                <a:schemeClr val="bg1"/>
              </a:solidFill>
            </a:endParaRPr>
          </a:p>
          <a:p>
            <a:pPr marL="0" indent="0" algn="ctr"/>
            <a:r>
              <a:rPr lang="en-US" sz="2000">
                <a:solidFill>
                  <a:schemeClr val="bg1"/>
                </a:solidFill>
              </a:rPr>
              <a:t>The basics</a:t>
            </a:r>
          </a:p>
        </p:txBody>
      </p:sp>
      <p:sp>
        <p:nvSpPr>
          <p:cNvPr id="2" name="TextBox 1">
            <a:extLst>
              <a:ext uri="{FF2B5EF4-FFF2-40B4-BE49-F238E27FC236}">
                <a16:creationId xmlns:a16="http://schemas.microsoft.com/office/drawing/2014/main" id="{55D26316-96AA-14D6-859B-27780B187D0F}"/>
              </a:ext>
            </a:extLst>
          </p:cNvPr>
          <p:cNvSpPr txBox="1"/>
          <p:nvPr/>
        </p:nvSpPr>
        <p:spPr>
          <a:xfrm>
            <a:off x="1168399" y="6197600"/>
            <a:ext cx="9753601" cy="584775"/>
          </a:xfrm>
          <a:prstGeom prst="rect">
            <a:avLst/>
          </a:prstGeom>
          <a:noFill/>
        </p:spPr>
        <p:txBody>
          <a:bodyPr wrap="square" rtlCol="0">
            <a:spAutoFit/>
          </a:bodyPr>
          <a:lstStyle/>
          <a:p>
            <a:pPr algn="ctr"/>
            <a:r>
              <a:rPr lang="en-US" sz="1600"/>
              <a:t>*If the original arraignment was on a Wednesday, the redetermination hearing will be scheduled to occur on Friday unless Friday is a court holiday.</a:t>
            </a:r>
          </a:p>
        </p:txBody>
      </p:sp>
      <p:sp>
        <p:nvSpPr>
          <p:cNvPr id="3" name="Slide Number Placeholder 2">
            <a:extLst>
              <a:ext uri="{FF2B5EF4-FFF2-40B4-BE49-F238E27FC236}">
                <a16:creationId xmlns:a16="http://schemas.microsoft.com/office/drawing/2014/main" id="{9C92B9AD-9A17-9CBC-29AC-BDD496025B24}"/>
              </a:ext>
            </a:extLst>
          </p:cNvPr>
          <p:cNvSpPr>
            <a:spLocks noGrp="1"/>
          </p:cNvSpPr>
          <p:nvPr>
            <p:ph type="sldNum" sz="quarter" idx="12"/>
          </p:nvPr>
        </p:nvSpPr>
        <p:spPr>
          <a:xfrm>
            <a:off x="11116221" y="6387514"/>
            <a:ext cx="1052510" cy="365125"/>
          </a:xfrm>
        </p:spPr>
        <p:txBody>
          <a:bodyPr/>
          <a:lstStyle/>
          <a:p>
            <a:fld id="{1978894B-DD9F-4346-9D5A-84DF89F10812}" type="slidenum">
              <a:rPr lang="en-US" smtClean="0"/>
              <a:t>28</a:t>
            </a:fld>
            <a:endParaRPr lang="en-US"/>
          </a:p>
        </p:txBody>
      </p:sp>
    </p:spTree>
    <p:extLst>
      <p:ext uri="{BB962C8B-B14F-4D97-AF65-F5344CB8AC3E}">
        <p14:creationId xmlns:p14="http://schemas.microsoft.com/office/powerpoint/2010/main" val="522308463"/>
      </p:ext>
    </p:extLst>
  </p:cSld>
  <p:clrMapOvr>
    <a:masterClrMapping/>
  </p:clrMapOvr>
  <p:transition/>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2" name="btfpBulletedList982544"/>
          <p:cNvSpPr txBox="1"/>
          <p:nvPr>
            <p:custDataLst>
              <p:tags r:id="rId3"/>
            </p:custDataLst>
          </p:nvPr>
        </p:nvSpPr>
        <p:spPr bwMode="gray">
          <a:xfrm>
            <a:off x="586850" y="2133821"/>
            <a:ext cx="5173258" cy="2688804"/>
          </a:xfrm>
          <a:prstGeom prst="rect">
            <a:avLst/>
          </a:prstGeom>
          <a:noFill/>
        </p:spPr>
        <p:txBody>
          <a:bodyPr vert="horz" wrap="square" lIns="36000" tIns="36000" rIns="36000" bIns="36000" rtlCol="0">
            <a:spAutoFit/>
          </a:bodyPr>
          <a:lstStyle/>
          <a:p>
            <a:pPr marL="0" indent="0" algn="ctr">
              <a:buNone/>
            </a:pPr>
            <a:r>
              <a:rPr lang="en-US" sz="2200" b="1" u="sng">
                <a:solidFill>
                  <a:schemeClr val="accent2"/>
                </a:solidFill>
              </a:rPr>
              <a:t>If Bail Was Intended to Be Affordable</a:t>
            </a:r>
          </a:p>
          <a:p>
            <a:pPr marL="285750" indent="-285750">
              <a:buFont typeface="Arial" panose="020b0604020202020204" pitchFamily="34" charset="0"/>
              <a:buChar char="•"/>
            </a:pPr>
            <a:r>
              <a:rPr lang="en-US" sz="1800"/>
              <a:t>Hearing occurs the next day.</a:t>
            </a:r>
          </a:p>
          <a:p>
            <a:pPr marL="285750" indent="-285750">
              <a:buFont typeface="Arial" panose="020b0604020202020204" pitchFamily="34" charset="0"/>
              <a:buChar char="•"/>
            </a:pPr>
            <a:r>
              <a:rPr lang="en-US" sz="1800"/>
              <a:t>The court must inquire why bond was not posted.  </a:t>
            </a:r>
          </a:p>
          <a:p>
            <a:pPr marL="285750" indent="-285750">
              <a:buFont typeface="Arial" panose="020b0604020202020204" pitchFamily="34" charset="0"/>
              <a:buChar char="•"/>
            </a:pPr>
            <a:r>
              <a:rPr lang="en-US" sz="1800"/>
              <a:t>Be ready to explain why your client was unable to post bond and argue for a reduction or elimination.</a:t>
            </a:r>
          </a:p>
          <a:p>
            <a:pPr marL="285750" indent="-285750">
              <a:buFont typeface="Arial" panose="020b0604020202020204" pitchFamily="34" charset="0"/>
              <a:buChar char="•"/>
            </a:pPr>
            <a:r>
              <a:rPr lang="en-US" sz="1800"/>
              <a:t>Review of prior bond decision is </a:t>
            </a:r>
            <a:r>
              <a:rPr lang="en-US" sz="1800" i="1"/>
              <a:t>de novo</a:t>
            </a:r>
            <a:r>
              <a:rPr lang="en-US" sz="1800"/>
              <a:t>.  </a:t>
            </a:r>
          </a:p>
          <a:p>
            <a:pPr marL="285750" indent="-285750">
              <a:buFont typeface="Arial" panose="020b0604020202020204" pitchFamily="34" charset="0"/>
              <a:buChar char="•"/>
            </a:pPr>
            <a:r>
              <a:rPr lang="en-US" sz="1800"/>
              <a:t>Evidence from original arraignment may be considered.</a:t>
            </a:r>
          </a:p>
          <a:p>
            <a:pPr marL="0" indent="0">
              <a:buNone/>
            </a:pPr>
            <a:endParaRPr lang="en-US" sz="2200"/>
          </a:p>
        </p:txBody>
      </p:sp>
      <p:sp>
        <p:nvSpPr>
          <p:cNvPr id="7" name="Title 1">
            <a:extLst>
              <a:ext uri="{FF2B5EF4-FFF2-40B4-BE49-F238E27FC236}">
                <a16:creationId xmlns:a16="http://schemas.microsoft.com/office/drawing/2014/main" id="{C380B35A-AFE9-4F6A-B92E-0DAABB1C2F72}"/>
              </a:ext>
            </a:extLst>
          </p:cNvPr>
          <p:cNvSpPr txBox="1"/>
          <p:nvPr/>
        </p:nvSpPr>
        <p:spPr>
          <a:xfrm>
            <a:off x="345123" y="841833"/>
            <a:ext cx="11522075" cy="876687"/>
          </a:xfrm>
          <a:prstGeom prst="rect">
            <a:avLst/>
          </a:prstGeom>
        </p:spPr>
        <p:txBody>
          <a:bodyPr vert="horz" lIns="36000" tIns="36000" rIns="36000" bIns="72000" rtlCol="0" anchor="b">
            <a:noAutofit/>
          </a:bodyPr>
          <a:lstStyle>
            <a:lvl1pPr algn="l" defTabSz="711200" rtl="0" eaLnBrk="1" latinLnBrk="0" hangingPunct="1">
              <a:lnSpc>
                <a:spcPct val="100000"/>
              </a:lnSpc>
              <a:spcBef>
                <a:spcPct val="0"/>
              </a:spcBef>
              <a:buNone/>
              <a:defRPr sz="2400" kern="1200">
                <a:solidFill>
                  <a:schemeClr val="tx1"/>
                </a:solidFill>
                <a:latin typeface="+mj-lt"/>
                <a:ea typeface="+mj-ea"/>
                <a:cs typeface="+mj-cs"/>
              </a:defRPr>
            </a:lvl1pPr>
          </a:lstStyle>
          <a:p>
            <a:pPr algn="ctr"/>
            <a:r>
              <a:rPr lang="en-US" sz="2800">
                <a:solidFill>
                  <a:schemeClr val="bg1"/>
                </a:solidFill>
              </a:rPr>
              <a:t>THE BAIL PARTNERSHIP AGREEMENT- BAIL DETERMINATION HEARINGS</a:t>
            </a:r>
            <a:endParaRPr lang="en-US" sz="2800" b="1">
              <a:solidFill>
                <a:schemeClr val="bg1"/>
              </a:solidFill>
            </a:endParaRPr>
          </a:p>
          <a:p>
            <a:pPr marL="0" indent="0" algn="ctr"/>
            <a:r>
              <a:rPr lang="en-US" sz="2000">
                <a:solidFill>
                  <a:schemeClr val="bg1"/>
                </a:solidFill>
              </a:rPr>
              <a:t>Overview of Process</a:t>
            </a:r>
          </a:p>
        </p:txBody>
      </p:sp>
      <p:sp>
        <p:nvSpPr>
          <p:cNvPr id="5" name="btfpBulletedList982544">
            <a:extLst>
              <a:ext uri="{FF2B5EF4-FFF2-40B4-BE49-F238E27FC236}">
                <a16:creationId xmlns:a16="http://schemas.microsoft.com/office/drawing/2014/main" id="{D6AE99D5-1D37-466B-8E85-839A6B80EFD6}"/>
              </a:ext>
            </a:extLst>
          </p:cNvPr>
          <p:cNvSpPr txBox="1"/>
          <p:nvPr>
            <p:custDataLst>
              <p:tags r:id="rId4"/>
            </p:custDataLst>
          </p:nvPr>
        </p:nvSpPr>
        <p:spPr bwMode="gray">
          <a:xfrm>
            <a:off x="6096000" y="2133821"/>
            <a:ext cx="5173258" cy="2073251"/>
          </a:xfrm>
          <a:prstGeom prst="rect">
            <a:avLst/>
          </a:prstGeom>
          <a:noFill/>
        </p:spPr>
        <p:txBody>
          <a:bodyPr vert="horz" wrap="square" lIns="36000" tIns="36000" rIns="36000" bIns="36000" rtlCol="0">
            <a:spAutoFit/>
          </a:bodyPr>
          <a:lstStyle/>
          <a:p>
            <a:pPr marL="0" indent="0" algn="ctr">
              <a:buNone/>
            </a:pPr>
            <a:r>
              <a:rPr lang="en-US" sz="2200" b="1" u="sng">
                <a:solidFill>
                  <a:schemeClr val="accent2"/>
                </a:solidFill>
              </a:rPr>
              <a:t>If Bail Was Intentionally Unaffordable</a:t>
            </a:r>
          </a:p>
          <a:p>
            <a:pPr marL="285750" indent="-285750">
              <a:buFont typeface="Arial" panose="020b0604020202020204" pitchFamily="34" charset="0"/>
              <a:buChar char="•"/>
            </a:pPr>
            <a:r>
              <a:rPr lang="en-US" sz="1800"/>
              <a:t>Hearing occurs 48-72 hours after arraignment.</a:t>
            </a:r>
          </a:p>
          <a:p>
            <a:pPr marL="285750" indent="-285750">
              <a:buFont typeface="Arial" panose="020b0604020202020204" pitchFamily="34" charset="0"/>
              <a:buChar char="•"/>
            </a:pPr>
            <a:r>
              <a:rPr lang="en-US" sz="1800"/>
              <a:t>The court must make a </a:t>
            </a:r>
            <a:r>
              <a:rPr lang="en-US" sz="1800" i="1"/>
              <a:t>de novo</a:t>
            </a:r>
            <a:r>
              <a:rPr lang="en-US" sz="1800"/>
              <a:t> determination of whether your client should be detained due to a public danger or risk of non-appearance.</a:t>
            </a:r>
          </a:p>
          <a:p>
            <a:pPr marL="285750" indent="-285750">
              <a:buFont typeface="Arial" panose="020b0604020202020204" pitchFamily="34" charset="0"/>
              <a:buChar char="•"/>
            </a:pPr>
            <a:r>
              <a:rPr lang="en-US" sz="1800"/>
              <a:t>Evidence from original arraignment may be considered.</a:t>
            </a:r>
          </a:p>
        </p:txBody>
      </p:sp>
      <p:sp>
        <p:nvSpPr>
          <p:cNvPr id="2" name="Slide Number Placeholder 1">
            <a:extLst>
              <a:ext uri="{FF2B5EF4-FFF2-40B4-BE49-F238E27FC236}">
                <a16:creationId xmlns:a16="http://schemas.microsoft.com/office/drawing/2014/main" id="{E55E6B4C-C71B-2FE1-C217-329D47E402D1}"/>
              </a:ext>
            </a:extLst>
          </p:cNvPr>
          <p:cNvSpPr>
            <a:spLocks noGrp="1"/>
          </p:cNvSpPr>
          <p:nvPr>
            <p:ph type="sldNum" sz="quarter" idx="12"/>
          </p:nvPr>
        </p:nvSpPr>
        <p:spPr/>
        <p:txBody>
          <a:bodyPr/>
          <a:lstStyle/>
          <a:p>
            <a:fld id="{1978894B-DD9F-4346-9D5A-84DF89F10812}" type="slidenum">
              <a:rPr lang="en-US" smtClean="0"/>
              <a:t>29</a:t>
            </a:fld>
            <a:endParaRPr lang="en-US"/>
          </a:p>
        </p:txBody>
      </p:sp>
    </p:spTree>
    <p:extLst>
      <p:ext uri="{BB962C8B-B14F-4D97-AF65-F5344CB8AC3E}">
        <p14:creationId xmlns:p14="http://schemas.microsoft.com/office/powerpoint/2010/main" val="4195555965"/>
      </p:ext>
    </p:extLst>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575894" y="729658"/>
            <a:ext cx="11029616" cy="988332"/>
          </a:xfrm>
        </p:spPr>
        <p:txBody>
          <a:bodyPr>
            <a:normAutofit/>
          </a:bodyPr>
          <a:lstStyle/>
          <a:p>
            <a:pPr algn="ctr"/>
            <a:r>
              <a:rPr lang="en-US"/>
              <a:t>KEY TAKEAWAYS ABOUT BAIL PARTNERSHIP AGREEMENT AND MICHIGAN LAW</a:t>
            </a:r>
          </a:p>
        </p:txBody>
      </p:sp>
      <p:sp>
        <p:nvSpPr>
          <p:cNvPr id="26" name="Rounded Rectangle 25"/>
          <p:cNvSpPr/>
          <p:nvPr/>
        </p:nvSpPr>
        <p:spPr bwMode="gray">
          <a:xfrm>
            <a:off x="555116" y="5914261"/>
            <a:ext cx="10953029" cy="572855"/>
          </a:xfrm>
          <a:prstGeom prst="roundRect">
            <a:avLst>
              <a:gd name="adj" fmla="val 50000"/>
            </a:avLst>
          </a:prstGeom>
          <a:solidFill>
            <a:srgbClr val="5C5C5C"/>
          </a:solidFill>
          <a:ln w="9525" cap="flat" cmpd="sng" algn="ctr">
            <a:solidFill>
              <a:srgbClr val="5C5C5C"/>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2000" b="1" i="1">
                <a:solidFill>
                  <a:srgbClr val="FFFFFF"/>
                </a:solidFill>
              </a:rPr>
              <a:t>If you remember only four things: remember these!</a:t>
            </a:r>
            <a:endParaRPr lang="en-US" sz="2000" b="1" i="1" baseline="30000">
              <a:solidFill>
                <a:srgbClr val="FFFFFF"/>
              </a:solidFill>
            </a:endParaRPr>
          </a:p>
        </p:txBody>
      </p:sp>
      <p:sp>
        <p:nvSpPr>
          <p:cNvPr id="3" name="Slide Number Placeholder 2">
            <a:extLst>
              <a:ext uri="{FF2B5EF4-FFF2-40B4-BE49-F238E27FC236}">
                <a16:creationId xmlns:a16="http://schemas.microsoft.com/office/drawing/2014/main" id="{1CF27A88-2044-FB37-AA35-C35307C66C64}"/>
              </a:ext>
            </a:extLst>
          </p:cNvPr>
          <p:cNvSpPr>
            <a:spLocks noGrp="1"/>
          </p:cNvSpPr>
          <p:nvPr>
            <p:ph type="sldNum" sz="quarter" idx="12"/>
          </p:nvPr>
        </p:nvSpPr>
        <p:spPr/>
        <p:txBody>
          <a:bodyPr/>
          <a:lstStyle/>
          <a:p>
            <a:fld id="{1978894B-DD9F-4346-9D5A-84DF89F10812}" type="slidenum">
              <a:rPr lang="en-US" smtClean="0"/>
              <a:t>3</a:t>
            </a:fld>
            <a:endParaRPr lang="en-US"/>
          </a:p>
        </p:txBody>
      </p:sp>
      <p:grpSp>
        <p:nvGrpSpPr>
          <p:cNvPr id="28" name="Group 27">
            <a:extLst>
              <a:ext uri="{FF2B5EF4-FFF2-40B4-BE49-F238E27FC236}">
                <a16:creationId xmlns:a16="http://schemas.microsoft.com/office/drawing/2014/main" id="{8FF87DA5-8BEE-BE3C-2A8C-53A4CD48953B}"/>
              </a:ext>
            </a:extLst>
          </p:cNvPr>
          <p:cNvGrpSpPr/>
          <p:nvPr/>
        </p:nvGrpSpPr>
        <p:grpSpPr>
          <a:xfrm>
            <a:off x="480818" y="1951920"/>
            <a:ext cx="11042184" cy="4524315"/>
            <a:chOff x="480818" y="1951920"/>
            <a:chExt cx="11042184" cy="4524315"/>
          </a:xfrm>
        </p:grpSpPr>
        <p:sp>
          <p:nvSpPr>
            <p:cNvPr id="20" name="TextBox 19">
              <a:extLst>
                <a:ext uri="{FF2B5EF4-FFF2-40B4-BE49-F238E27FC236}">
                  <a16:creationId xmlns:a16="http://schemas.microsoft.com/office/drawing/2014/main" id="{905DAA84-687B-8F6C-B6F8-5D0038A34571}"/>
                </a:ext>
              </a:extLst>
            </p:cNvPr>
            <p:cNvSpPr txBox="1"/>
            <p:nvPr/>
          </p:nvSpPr>
          <p:spPr>
            <a:xfrm>
              <a:off x="1308518" y="1951920"/>
              <a:ext cx="10214484" cy="4524315"/>
            </a:xfrm>
            <a:prstGeom prst="rect">
              <a:avLst/>
            </a:prstGeom>
            <a:noFill/>
          </p:spPr>
          <p:txBody>
            <a:bodyPr wrap="square">
              <a:spAutoFit/>
            </a:bodyPr>
            <a:lstStyle/>
            <a:p>
              <a:pPr marL="0" indent="0">
                <a:buNone/>
              </a:pPr>
              <a:endParaRPr lang="en-US" sz="1800" b="1">
                <a:solidFill>
                  <a:schemeClr val="tx1"/>
                </a:solidFill>
              </a:endParaRPr>
            </a:p>
            <a:p>
              <a:pPr marL="0" indent="0">
                <a:buNone/>
              </a:pPr>
              <a:r>
                <a:rPr lang="en-US" sz="1800">
                  <a:solidFill>
                    <a:schemeClr val="tx1"/>
                  </a:solidFill>
                </a:rPr>
                <a:t>Cash Bail, especially unaffordable bail, is supposed to be the </a:t>
              </a:r>
              <a:r>
                <a:rPr lang="en-US" sz="1800" b="1" u="sng">
                  <a:solidFill>
                    <a:schemeClr val="accent2"/>
                  </a:solidFill>
                </a:rPr>
                <a:t>rare exception</a:t>
              </a:r>
              <a:r>
                <a:rPr lang="en-US" sz="1800" u="sng">
                  <a:solidFill>
                    <a:schemeClr val="tx1"/>
                  </a:solidFill>
                </a:rPr>
                <a:t>.</a:t>
              </a:r>
              <a:r>
                <a:rPr lang="en-US" sz="1800">
                  <a:solidFill>
                    <a:schemeClr val="tx1"/>
                  </a:solidFill>
                </a:rPr>
                <a:t> </a:t>
              </a:r>
              <a:endParaRPr lang="en-US"/>
            </a:p>
            <a:p>
              <a:pPr marL="0" indent="0">
                <a:buNone/>
              </a:pPr>
              <a:endParaRPr lang="en-US" sz="1800">
                <a:solidFill>
                  <a:schemeClr val="tx1"/>
                </a:solidFill>
              </a:endParaRPr>
            </a:p>
            <a:p>
              <a:r>
                <a:rPr lang="en-US" sz="1800">
                  <a:solidFill>
                    <a:schemeClr val="tx1"/>
                  </a:solidFill>
                </a:rPr>
                <a:t>Cash Bail cannot be imposed unless the court (1) makes a finding that your client is a danger to the public or presents a risk of non-appearance and (2) makes a finding that non-cash conditions can’t manage that risk.</a:t>
              </a:r>
            </a:p>
            <a:p>
              <a:endParaRPr lang="en-US" sz="1800">
                <a:solidFill>
                  <a:schemeClr val="tx1"/>
                </a:solidFill>
              </a:endParaRPr>
            </a:p>
            <a:p>
              <a:r>
                <a:rPr lang="en-US" sz="1800">
                  <a:solidFill>
                    <a:schemeClr val="tx1"/>
                  </a:solidFill>
                </a:rPr>
                <a:t>Before imposing cash bail, the court must determine how much your client can afford. If your client’s household income is less than 200% of the federal poverty line ($64,300 for a family of 4 - 2025) the court must presume they cannot afford to pay </a:t>
              </a:r>
              <a:r>
                <a:rPr lang="en-US" sz="1800" u="sng">
                  <a:solidFill>
                    <a:schemeClr val="tx1"/>
                  </a:solidFill>
                </a:rPr>
                <a:t>any</a:t>
              </a:r>
              <a:r>
                <a:rPr lang="en-US" sz="1800">
                  <a:solidFill>
                    <a:schemeClr val="tx1"/>
                  </a:solidFill>
                </a:rPr>
                <a:t> bail.</a:t>
              </a:r>
            </a:p>
            <a:p>
              <a:endParaRPr lang="en-US" sz="1800">
                <a:solidFill>
                  <a:schemeClr val="tx1"/>
                </a:solidFill>
              </a:endParaRPr>
            </a:p>
            <a:p>
              <a:r>
                <a:rPr lang="en-US" sz="1800">
                  <a:solidFill>
                    <a:schemeClr val="tx1"/>
                  </a:solidFill>
                </a:rPr>
                <a:t>Bail redetermination hearings are guaranteed for anyone who does not post bail within 24-72 hours, depending on the circumstances.</a:t>
              </a:r>
            </a:p>
            <a:p>
              <a:endParaRPr lang="en-US" sz="1800">
                <a:solidFill>
                  <a:schemeClr val="tx1"/>
                </a:solidFill>
              </a:endParaRPr>
            </a:p>
            <a:p>
              <a:endParaRPr lang="en-US" sz="1800" b="1">
                <a:solidFill>
                  <a:schemeClr val="tx1"/>
                </a:solidFill>
              </a:endParaRPr>
            </a:p>
            <a:p>
              <a:pPr marL="0" indent="0">
                <a:buNone/>
              </a:pPr>
              <a:endParaRPr lang="en-US" sz="1800" b="1">
                <a:solidFill>
                  <a:schemeClr val="tx1"/>
                </a:solidFill>
              </a:endParaRPr>
            </a:p>
          </p:txBody>
        </p:sp>
        <p:pic>
          <p:nvPicPr>
            <p:cNvPr id="15" name="Graphic 14" descr="Badge 1 with solid fill">
              <a:extLst>
                <a:ext uri="{FF2B5EF4-FFF2-40B4-BE49-F238E27FC236}">
                  <a16:creationId xmlns:a16="http://schemas.microsoft.com/office/drawing/2014/main" id="{6754EA65-5264-6925-2189-BEAC68AFF11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506047" y="1997040"/>
              <a:ext cx="792311" cy="792311"/>
            </a:xfrm>
            <a:prstGeom prst="rect">
              <a:avLst/>
            </a:prstGeom>
          </p:spPr>
        </p:pic>
        <p:pic>
          <p:nvPicPr>
            <p:cNvPr id="21" name="Graphic 20" descr="Badge with solid fill">
              <a:extLst>
                <a:ext uri="{FF2B5EF4-FFF2-40B4-BE49-F238E27FC236}">
                  <a16:creationId xmlns:a16="http://schemas.microsoft.com/office/drawing/2014/main" id="{68FDB280-6376-8782-1FFC-C4BCF1A2F28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490977" y="2858803"/>
              <a:ext cx="817541" cy="817541"/>
            </a:xfrm>
            <a:prstGeom prst="rect">
              <a:avLst/>
            </a:prstGeom>
          </p:spPr>
        </p:pic>
        <p:pic>
          <p:nvPicPr>
            <p:cNvPr id="23" name="Graphic 22" descr="Badge 3 with solid fill">
              <a:extLst>
                <a:ext uri="{FF2B5EF4-FFF2-40B4-BE49-F238E27FC236}">
                  <a16:creationId xmlns:a16="http://schemas.microsoft.com/office/drawing/2014/main" id="{45F27490-8B9F-5442-05A8-CC2DB069430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p:blipFill>
          <p:spPr>
            <a:xfrm>
              <a:off x="480818" y="3789341"/>
              <a:ext cx="817541" cy="817541"/>
            </a:xfrm>
            <a:prstGeom prst="rect">
              <a:avLst/>
            </a:prstGeom>
          </p:spPr>
        </p:pic>
        <p:pic>
          <p:nvPicPr>
            <p:cNvPr id="25" name="Graphic 24" descr="Badge 4 with solid fill">
              <a:extLst>
                <a:ext uri="{FF2B5EF4-FFF2-40B4-BE49-F238E27FC236}">
                  <a16:creationId xmlns:a16="http://schemas.microsoft.com/office/drawing/2014/main" id="{36AD3140-72E4-169A-31F2-33D4A7CE23FD}"/>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 xmlns:asvg="http://schemas.microsoft.com/office/drawing/2016/SVG/main" r:embed="rId10"/>
                </a:ext>
              </a:extLst>
            </a:blip>
            <a:stretch>
              <a:fillRect/>
            </a:stretch>
          </p:blipFill>
          <p:spPr>
            <a:xfrm>
              <a:off x="480818" y="4835482"/>
              <a:ext cx="817541" cy="817541"/>
            </a:xfrm>
            <a:prstGeom prst="rect">
              <a:avLst/>
            </a:prstGeom>
          </p:spPr>
        </p:pic>
      </p:grpSp>
    </p:spTree>
    <p:extLst>
      <p:ext uri="{BB962C8B-B14F-4D97-AF65-F5344CB8AC3E}">
        <p14:creationId xmlns:p14="http://schemas.microsoft.com/office/powerpoint/2010/main" val="3027674940"/>
      </p:ext>
    </p:extLst>
  </p:cSld>
  <p:clrMapOvr>
    <a:masterClrMapping/>
  </p:clrMapOvr>
  <p:transition/>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2" name="btfpBulletedList982544"/>
          <p:cNvSpPr txBox="1"/>
          <p:nvPr>
            <p:custDataLst>
              <p:tags r:id="rId3"/>
            </p:custDataLst>
          </p:nvPr>
        </p:nvSpPr>
        <p:spPr bwMode="gray">
          <a:xfrm>
            <a:off x="624508" y="1981421"/>
            <a:ext cx="10942983" cy="4874018"/>
          </a:xfrm>
          <a:prstGeom prst="rect">
            <a:avLst/>
          </a:prstGeom>
          <a:noFill/>
        </p:spPr>
        <p:txBody>
          <a:bodyPr vert="horz" wrap="square" lIns="36000" tIns="36000" rIns="36000" bIns="36000" rtlCol="0">
            <a:spAutoFit/>
          </a:bodyPr>
          <a:lstStyle/>
          <a:p>
            <a:pPr marL="342900" indent="-342900">
              <a:spcBef>
                <a:spcPts val="2400"/>
              </a:spcBef>
              <a:buFont typeface="Arial" panose="020b0604020202020204" pitchFamily="34" charset="0"/>
              <a:buChar char="•"/>
            </a:pPr>
            <a:r>
              <a:rPr lang="en-US" sz="2200"/>
              <a:t>You need to review with your client what happened at the original arraignment.</a:t>
            </a:r>
          </a:p>
          <a:p>
            <a:pPr marL="342900" indent="-342900">
              <a:spcBef>
                <a:spcPts val="2400"/>
              </a:spcBef>
              <a:buFont typeface="Arial" panose="020b0604020202020204" pitchFamily="34" charset="0"/>
              <a:buChar char="•"/>
            </a:pPr>
            <a:r>
              <a:rPr lang="en-US" sz="2200"/>
              <a:t>If it’s an affordable Bail Redetermination hearing, be prepared to explain why bond actually is </a:t>
            </a:r>
            <a:r>
              <a:rPr lang="en-US" sz="2200" b="1" u="sng">
                <a:solidFill>
                  <a:schemeClr val="accent2"/>
                </a:solidFill>
              </a:rPr>
              <a:t>not</a:t>
            </a:r>
            <a:r>
              <a:rPr lang="en-US" sz="2200"/>
              <a:t> affordable and what, if anything, would be.</a:t>
            </a:r>
          </a:p>
          <a:p>
            <a:pPr marL="342900" indent="-342900">
              <a:spcBef>
                <a:spcPts val="2400"/>
              </a:spcBef>
              <a:buFont typeface="Arial" panose="020b0604020202020204" pitchFamily="34" charset="0"/>
              <a:buChar char="•"/>
            </a:pPr>
            <a:r>
              <a:rPr lang="en-US" sz="2200"/>
              <a:t>Be prepared to rebut any arguments the court relied upon to find your client a flight risk or danger to the public.  Probe the details of prior FTAs or violent allegations with your client.</a:t>
            </a:r>
          </a:p>
          <a:p>
            <a:pPr>
              <a:spcBef>
                <a:spcPts val="2400"/>
              </a:spcBef>
            </a:pPr>
            <a:r>
              <a:rPr lang="en-US" sz="2200" b="1" u="sng">
                <a:solidFill>
                  <a:schemeClr val="accent2"/>
                </a:solidFill>
              </a:rPr>
              <a:t>Note that some defendants do not pay bail on purpose</a:t>
            </a:r>
            <a:r>
              <a:rPr lang="en-US" sz="2200">
                <a:solidFill>
                  <a:schemeClr val="accent2"/>
                </a:solidFill>
              </a:rPr>
              <a:t>.  </a:t>
            </a:r>
            <a:r>
              <a:rPr lang="en-US" sz="2200"/>
              <a:t>This is particularly true of people with holds in other jurisdictions who want to get credit for time-served.  If your client is not paying on purpose, be ready to inform the court that your client is not seeking a change in bond for this reason.  If you so inform the court, it may continue the bond without raising any issues under the Agreement.</a:t>
            </a:r>
            <a:endParaRPr lang="en-US" sz="2200" b="1"/>
          </a:p>
          <a:p>
            <a:pPr>
              <a:spcBef>
                <a:spcPts val="2400"/>
              </a:spcBef>
            </a:pPr>
            <a:endParaRPr lang="en-US" sz="1200"/>
          </a:p>
        </p:txBody>
      </p:sp>
      <p:sp>
        <p:nvSpPr>
          <p:cNvPr id="7" name="Title 1">
            <a:extLst>
              <a:ext uri="{FF2B5EF4-FFF2-40B4-BE49-F238E27FC236}">
                <a16:creationId xmlns:a16="http://schemas.microsoft.com/office/drawing/2014/main" id="{C380B35A-AFE9-4F6A-B92E-0DAABB1C2F72}"/>
              </a:ext>
            </a:extLst>
          </p:cNvPr>
          <p:cNvSpPr txBox="1"/>
          <p:nvPr/>
        </p:nvSpPr>
        <p:spPr>
          <a:xfrm>
            <a:off x="436563" y="842732"/>
            <a:ext cx="11522075" cy="876687"/>
          </a:xfrm>
          <a:prstGeom prst="rect">
            <a:avLst/>
          </a:prstGeom>
        </p:spPr>
        <p:txBody>
          <a:bodyPr vert="horz" lIns="36000" tIns="36000" rIns="36000" bIns="72000" rtlCol="0" anchor="b">
            <a:noAutofit/>
          </a:bodyPr>
          <a:lstStyle>
            <a:lvl1pPr algn="l" defTabSz="711200" rtl="0" eaLnBrk="1" latinLnBrk="0" hangingPunct="1">
              <a:lnSpc>
                <a:spcPct val="100000"/>
              </a:lnSpc>
              <a:spcBef>
                <a:spcPct val="0"/>
              </a:spcBef>
              <a:buNone/>
              <a:defRPr sz="2400" kern="1200">
                <a:solidFill>
                  <a:schemeClr val="tx1"/>
                </a:solidFill>
                <a:latin typeface="+mj-lt"/>
                <a:ea typeface="+mj-ea"/>
                <a:cs typeface="+mj-cs"/>
              </a:defRPr>
            </a:lvl1pPr>
          </a:lstStyle>
          <a:p>
            <a:r>
              <a:rPr lang="en-US" sz="2800">
                <a:solidFill>
                  <a:schemeClr val="bg1"/>
                </a:solidFill>
              </a:rPr>
              <a:t>THE BAIL PARTNERSHIP AGREEMENT- BAIL DETERMINATION HEARINGS</a:t>
            </a:r>
            <a:endParaRPr lang="en-US" sz="2800" b="1">
              <a:solidFill>
                <a:schemeClr val="bg1"/>
              </a:solidFill>
            </a:endParaRPr>
          </a:p>
          <a:p>
            <a:pPr marL="0" indent="0" algn="ctr"/>
            <a:r>
              <a:rPr lang="en-US" sz="2000">
                <a:solidFill>
                  <a:schemeClr val="bg1"/>
                </a:solidFill>
              </a:rPr>
              <a:t>Practice Pointers</a:t>
            </a:r>
          </a:p>
        </p:txBody>
      </p:sp>
      <p:sp>
        <p:nvSpPr>
          <p:cNvPr id="2" name="Slide Number Placeholder 1">
            <a:extLst>
              <a:ext uri="{FF2B5EF4-FFF2-40B4-BE49-F238E27FC236}">
                <a16:creationId xmlns:a16="http://schemas.microsoft.com/office/drawing/2014/main" id="{F2AD1833-AF0C-09EC-64C8-7CBB0E0CFFB3}"/>
              </a:ext>
            </a:extLst>
          </p:cNvPr>
          <p:cNvSpPr>
            <a:spLocks noGrp="1"/>
          </p:cNvSpPr>
          <p:nvPr>
            <p:ph type="sldNum" sz="quarter" idx="12"/>
          </p:nvPr>
        </p:nvSpPr>
        <p:spPr/>
        <p:txBody>
          <a:bodyPr/>
          <a:lstStyle/>
          <a:p>
            <a:fld id="{1978894B-DD9F-4346-9D5A-84DF89F10812}" type="slidenum">
              <a:rPr lang="en-US" smtClean="0"/>
              <a:t>30</a:t>
            </a:fld>
            <a:endParaRPr lang="en-US"/>
          </a:p>
        </p:txBody>
      </p:sp>
    </p:spTree>
    <p:extLst>
      <p:ext uri="{BB962C8B-B14F-4D97-AF65-F5344CB8AC3E}">
        <p14:creationId xmlns:p14="http://schemas.microsoft.com/office/powerpoint/2010/main" val="2463817662"/>
      </p:ext>
    </p:extLst>
  </p:cSld>
  <p:clrMapOvr>
    <a:masterClrMapping/>
  </p:clrMapOvr>
  <p:transition/>
  <p:timing/>
</p:sld>
</file>

<file path=ppt/slides/slide3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2" name="btfpBulletedList982544"/>
          <p:cNvSpPr txBox="1"/>
          <p:nvPr>
            <p:custDataLst>
              <p:tags r:id="rId3"/>
            </p:custDataLst>
          </p:nvPr>
        </p:nvSpPr>
        <p:spPr bwMode="gray">
          <a:xfrm>
            <a:off x="536049" y="1900141"/>
            <a:ext cx="10942983" cy="5181794"/>
          </a:xfrm>
          <a:prstGeom prst="rect">
            <a:avLst/>
          </a:prstGeom>
          <a:noFill/>
        </p:spPr>
        <p:txBody>
          <a:bodyPr vert="horz" wrap="square" lIns="36000" tIns="36000" rIns="36000" bIns="36000" rtlCol="0">
            <a:spAutoFit/>
          </a:bodyPr>
          <a:lstStyle/>
          <a:p>
            <a:pPr marL="342900" indent="-342900">
              <a:spcBef>
                <a:spcPts val="2400"/>
              </a:spcBef>
              <a:buFont typeface="Arial" panose="020b0604020202020204" pitchFamily="34" charset="0"/>
              <a:buChar char="•"/>
            </a:pPr>
            <a:r>
              <a:rPr lang="en-US" sz="2200"/>
              <a:t>An adverse bail decision may be appealed to the circuit court, as of right, pursuant to MCR 6.106(H).  (And circuit court decisions, in turn, are appealable as of right to the Court of Appeals.)</a:t>
            </a:r>
          </a:p>
          <a:p>
            <a:pPr marL="342900" indent="-342900">
              <a:spcBef>
                <a:spcPts val="2400"/>
              </a:spcBef>
              <a:buFont typeface="Arial" panose="020b0604020202020204" pitchFamily="34" charset="0"/>
              <a:buChar char="•"/>
            </a:pPr>
            <a:r>
              <a:rPr lang="en-US" sz="2200"/>
              <a:t>The best practice is to file any appeal ASAP, and in </a:t>
            </a:r>
            <a:r>
              <a:rPr lang="en-US" sz="2200" b="1">
                <a:solidFill>
                  <a:schemeClr val="accent2"/>
                </a:solidFill>
              </a:rPr>
              <a:t>less than 21 days</a:t>
            </a:r>
            <a:r>
              <a:rPr lang="en-US" sz="2200"/>
              <a:t>.</a:t>
            </a:r>
          </a:p>
          <a:p>
            <a:pPr marL="342900" indent="-342900">
              <a:spcBef>
                <a:spcPts val="2400"/>
              </a:spcBef>
              <a:buFont typeface="Arial" panose="020b0604020202020204" pitchFamily="34" charset="0"/>
              <a:buChar char="•"/>
            </a:pPr>
            <a:r>
              <a:rPr lang="en-US" sz="2200"/>
              <a:t>If a client wants to appeal, you should order the transcript of both the arraignment and the Bail Redetermination hearing immediately and on an expedited basis.</a:t>
            </a:r>
          </a:p>
          <a:p>
            <a:pPr marL="342900" indent="-342900">
              <a:spcBef>
                <a:spcPts val="2400"/>
              </a:spcBef>
              <a:buFont typeface="Arial" panose="020b0604020202020204" pitchFamily="34" charset="0"/>
              <a:buChar char="•"/>
            </a:pPr>
            <a:r>
              <a:rPr lang="en-US" sz="2200"/>
              <a:t>Appeals apply an abuse of discretion standard.</a:t>
            </a:r>
          </a:p>
          <a:p>
            <a:pPr marL="342900" indent="-342900">
              <a:spcBef>
                <a:spcPts val="2400"/>
              </a:spcBef>
              <a:buFont typeface="Arial" panose="020b0604020202020204" pitchFamily="34" charset="0"/>
              <a:buChar char="•"/>
            </a:pPr>
            <a:r>
              <a:rPr lang="en-US" sz="2200"/>
              <a:t>Strategically, in a felony case, you should consider whether an appeal to the circuit court will be more or less effective than arguing bond </a:t>
            </a:r>
            <a:r>
              <a:rPr lang="en-US" sz="2200" i="1"/>
              <a:t>de novo </a:t>
            </a:r>
            <a:r>
              <a:rPr lang="en-US" sz="2200"/>
              <a:t>after the case is bound over.  This may depend on whether you intend to waive the preliminary exam.</a:t>
            </a:r>
          </a:p>
          <a:p>
            <a:pPr>
              <a:spcBef>
                <a:spcPts val="2400"/>
              </a:spcBef>
            </a:pPr>
            <a:endParaRPr lang="en-US" sz="1200"/>
          </a:p>
        </p:txBody>
      </p:sp>
      <p:sp>
        <p:nvSpPr>
          <p:cNvPr id="7" name="Title 1">
            <a:extLst>
              <a:ext uri="{FF2B5EF4-FFF2-40B4-BE49-F238E27FC236}">
                <a16:creationId xmlns:a16="http://schemas.microsoft.com/office/drawing/2014/main" id="{C380B35A-AFE9-4F6A-B92E-0DAABB1C2F72}"/>
              </a:ext>
            </a:extLst>
          </p:cNvPr>
          <p:cNvSpPr txBox="1"/>
          <p:nvPr/>
        </p:nvSpPr>
        <p:spPr>
          <a:xfrm>
            <a:off x="334962" y="872313"/>
            <a:ext cx="11522075" cy="876687"/>
          </a:xfrm>
          <a:prstGeom prst="rect">
            <a:avLst/>
          </a:prstGeom>
        </p:spPr>
        <p:txBody>
          <a:bodyPr vert="horz" lIns="36000" tIns="36000" rIns="36000" bIns="72000" rtlCol="0" anchor="t">
            <a:noAutofit/>
          </a:bodyPr>
          <a:lstStyle>
            <a:lvl1pPr algn="l" defTabSz="711200" rtl="0" eaLnBrk="1" latinLnBrk="0" hangingPunct="1">
              <a:lnSpc>
                <a:spcPct val="100000"/>
              </a:lnSpc>
              <a:spcBef>
                <a:spcPct val="0"/>
              </a:spcBef>
              <a:buNone/>
              <a:defRPr sz="2400" kern="1200">
                <a:solidFill>
                  <a:schemeClr val="tx1"/>
                </a:solidFill>
                <a:latin typeface="+mj-lt"/>
                <a:ea typeface="+mj-ea"/>
                <a:cs typeface="+mj-cs"/>
              </a:defRPr>
            </a:lvl1pPr>
          </a:lstStyle>
          <a:p>
            <a:pPr marL="0" indent="0" algn="ctr"/>
            <a:r>
              <a:rPr lang="en-US">
                <a:solidFill>
                  <a:schemeClr val="bg1"/>
                </a:solidFill>
              </a:rPr>
              <a:t>APPEALS OF BAIL DETERMINATIONS</a:t>
            </a:r>
            <a:endParaRPr lang="en-US" sz="3200" b="1">
              <a:solidFill>
                <a:schemeClr val="bg1"/>
              </a:solidFill>
            </a:endParaRPr>
          </a:p>
        </p:txBody>
      </p:sp>
      <p:sp>
        <p:nvSpPr>
          <p:cNvPr id="2" name="Slide Number Placeholder 1">
            <a:extLst>
              <a:ext uri="{FF2B5EF4-FFF2-40B4-BE49-F238E27FC236}">
                <a16:creationId xmlns:a16="http://schemas.microsoft.com/office/drawing/2014/main" id="{874558FB-995E-167F-F5B5-E6687A250AE1}"/>
              </a:ext>
            </a:extLst>
          </p:cNvPr>
          <p:cNvSpPr>
            <a:spLocks noGrp="1"/>
          </p:cNvSpPr>
          <p:nvPr>
            <p:ph type="sldNum" sz="quarter" idx="12"/>
          </p:nvPr>
        </p:nvSpPr>
        <p:spPr/>
        <p:txBody>
          <a:bodyPr/>
          <a:lstStyle/>
          <a:p>
            <a:fld id="{1978894B-DD9F-4346-9D5A-84DF89F10812}" type="slidenum">
              <a:rPr lang="en-US" smtClean="0"/>
              <a:t>31</a:t>
            </a:fld>
            <a:endParaRPr lang="en-US"/>
          </a:p>
        </p:txBody>
      </p:sp>
    </p:spTree>
    <p:extLst>
      <p:ext uri="{BB962C8B-B14F-4D97-AF65-F5344CB8AC3E}">
        <p14:creationId xmlns:p14="http://schemas.microsoft.com/office/powerpoint/2010/main" val="3456308437"/>
      </p:ext>
    </p:extLst>
  </p:cSld>
  <p:clrMapOvr>
    <a:masterClrMapping/>
  </p:clrMapOvr>
  <p:transition/>
  <p:timing/>
</p:sld>
</file>

<file path=ppt/slides/slide3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581192" y="863600"/>
            <a:ext cx="11029616" cy="679858"/>
          </a:xfrm>
        </p:spPr>
        <p:txBody>
          <a:bodyPr>
            <a:normAutofit/>
          </a:bodyPr>
          <a:lstStyle/>
          <a:p>
            <a:pPr algn="ctr"/>
            <a:r>
              <a:rPr lang="en-US"/>
              <a:t>TOPICS TO BE COVERED</a:t>
            </a:r>
          </a:p>
        </p:txBody>
      </p:sp>
      <p:sp>
        <p:nvSpPr>
          <p:cNvPr id="8" name="TextBox 7">
            <a:extLst>
              <a:ext uri="{FF2B5EF4-FFF2-40B4-BE49-F238E27FC236}">
                <a16:creationId xmlns:a16="http://schemas.microsoft.com/office/drawing/2014/main" id="{1A8D85DE-DD26-4338-BFF6-53D1937698B0}"/>
              </a:ext>
            </a:extLst>
          </p:cNvPr>
          <p:cNvSpPr txBox="1"/>
          <p:nvPr/>
        </p:nvSpPr>
        <p:spPr bwMode="gray">
          <a:xfrm>
            <a:off x="882040" y="1963692"/>
            <a:ext cx="10417323" cy="4594390"/>
          </a:xfrm>
          <a:prstGeom prst="rect">
            <a:avLst/>
          </a:prstGeom>
          <a:noFill/>
        </p:spPr>
        <p:txBody>
          <a:bodyPr wrap="square" lIns="36000" tIns="36000" rIns="36000" bIns="36000" rtlCol="0">
            <a:spAutoFit/>
          </a:bodyPr>
          <a:lstStyle/>
          <a:p>
            <a:pPr marL="285750" indent="-285750">
              <a:lnSpc>
                <a:spcPct val="150000"/>
              </a:lnSpc>
              <a:buFont typeface="Wingdings" panose="05000000000000000000" pitchFamily="2" charset="2"/>
              <a:buChar char="v"/>
            </a:pPr>
            <a:r>
              <a:rPr lang="en-US" sz="1800"/>
              <a:t>Introduction/Key Takeaways</a:t>
            </a:r>
          </a:p>
          <a:p>
            <a:pPr marL="285750" indent="-285750">
              <a:lnSpc>
                <a:spcPct val="150000"/>
              </a:lnSpc>
              <a:buFont typeface="Wingdings" panose="05000000000000000000" pitchFamily="2" charset="2"/>
              <a:buChar char="v"/>
            </a:pPr>
            <a:r>
              <a:rPr lang="en-US" sz="1800"/>
              <a:t>The Foundation of the Agreement is YOU</a:t>
            </a:r>
          </a:p>
          <a:p>
            <a:pPr marL="285750" indent="-285750">
              <a:lnSpc>
                <a:spcPct val="150000"/>
              </a:lnSpc>
              <a:buFont typeface="Wingdings" panose="05000000000000000000" pitchFamily="2" charset="2"/>
              <a:buChar char="v"/>
            </a:pPr>
            <a:r>
              <a:rPr lang="en-US" sz="1800"/>
              <a:t>Knowing Your Clients’ Rights Under Michigan Law</a:t>
            </a:r>
          </a:p>
          <a:p>
            <a:pPr marL="285750" indent="-285750">
              <a:lnSpc>
                <a:spcPct val="150000"/>
              </a:lnSpc>
              <a:buFont typeface="Wingdings" panose="05000000000000000000" pitchFamily="2" charset="2"/>
              <a:buChar char="v"/>
            </a:pPr>
            <a:r>
              <a:rPr lang="en-US" sz="1800"/>
              <a:t>Exercise: Hypotheticals and Q&amp;A</a:t>
            </a:r>
          </a:p>
          <a:p>
            <a:pPr marL="285750" indent="-285750">
              <a:lnSpc>
                <a:spcPct val="150000"/>
              </a:lnSpc>
              <a:buFont typeface="Wingdings" panose="05000000000000000000" pitchFamily="2" charset="2"/>
              <a:buChar char="v"/>
            </a:pPr>
            <a:r>
              <a:rPr lang="en-US" sz="1800"/>
              <a:t>The Bail Partnership Agreement—Cash Bond</a:t>
            </a:r>
          </a:p>
          <a:p>
            <a:pPr marL="285750" indent="-285750">
              <a:lnSpc>
                <a:spcPct val="150000"/>
              </a:lnSpc>
              <a:buFont typeface="Wingdings" panose="05000000000000000000" pitchFamily="2" charset="2"/>
              <a:buChar char="v"/>
            </a:pPr>
            <a:r>
              <a:rPr lang="en-US" sz="1800"/>
              <a:t>The Bail Partnership Agreement—Practical Guidance</a:t>
            </a:r>
          </a:p>
          <a:p>
            <a:pPr marL="285750" indent="-285750">
              <a:lnSpc>
                <a:spcPct val="150000"/>
              </a:lnSpc>
              <a:buFont typeface="Wingdings" panose="05000000000000000000" pitchFamily="2" charset="2"/>
              <a:buChar char="v"/>
            </a:pPr>
            <a:r>
              <a:rPr lang="en-US" sz="1800"/>
              <a:t>The Bail Partnership Agreement—Bail Redetermination Hearings</a:t>
            </a:r>
          </a:p>
          <a:p>
            <a:pPr marL="285750" indent="-285750">
              <a:lnSpc>
                <a:spcPct val="150000"/>
              </a:lnSpc>
              <a:buFont typeface="Wingdings" panose="05000000000000000000" pitchFamily="2" charset="2"/>
              <a:buChar char="v"/>
            </a:pPr>
            <a:r>
              <a:rPr lang="en-US" sz="1800"/>
              <a:t>Exercise: Hypotheticals and Q&amp;A</a:t>
            </a:r>
          </a:p>
          <a:p>
            <a:pPr marL="285750" indent="-285750">
              <a:lnSpc>
                <a:spcPct val="150000"/>
              </a:lnSpc>
              <a:buFont typeface="Wingdings" panose="05000000000000000000" pitchFamily="2" charset="2"/>
              <a:buChar char="v"/>
            </a:pPr>
            <a:r>
              <a:rPr lang="en-US" sz="1800"/>
              <a:t>Failures to Appear</a:t>
            </a:r>
          </a:p>
          <a:p>
            <a:pPr marL="285750" indent="-285750">
              <a:lnSpc>
                <a:spcPct val="150000"/>
              </a:lnSpc>
              <a:buFont typeface="Wingdings" panose="05000000000000000000" pitchFamily="2" charset="2"/>
              <a:buChar char="v"/>
            </a:pPr>
            <a:r>
              <a:rPr lang="en-US" sz="1800"/>
              <a:t>Additional Law And Issues Relating To Arraignment</a:t>
            </a:r>
          </a:p>
          <a:p>
            <a:pPr marL="285750" indent="-285750">
              <a:lnSpc>
                <a:spcPct val="150000"/>
              </a:lnSpc>
              <a:buFont typeface="Wingdings" panose="05000000000000000000" pitchFamily="2" charset="2"/>
              <a:buChar char="v"/>
            </a:pPr>
            <a:r>
              <a:rPr lang="en-US" sz="1800"/>
              <a:t>Exercise: Hypotheticals and Q&amp;A</a:t>
            </a:r>
          </a:p>
        </p:txBody>
      </p:sp>
      <p:pic>
        <p:nvPicPr>
          <p:cNvPr id="4" name="Graphic 3">
            <a:extLst>
              <a:ext uri="{FF2B5EF4-FFF2-40B4-BE49-F238E27FC236}">
                <a16:creationId xmlns:a16="http://schemas.microsoft.com/office/drawing/2014/main" id="{4B65F89E-574C-8878-2500-84959814CD1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rot="10800000">
            <a:off x="4444781" y="4657127"/>
            <a:ext cx="914400" cy="914400"/>
          </a:xfrm>
          <a:prstGeom prst="rect">
            <a:avLst/>
          </a:prstGeom>
        </p:spPr>
      </p:pic>
      <p:sp>
        <p:nvSpPr>
          <p:cNvPr id="3" name="Slide Number Placeholder 2">
            <a:extLst>
              <a:ext uri="{FF2B5EF4-FFF2-40B4-BE49-F238E27FC236}">
                <a16:creationId xmlns:a16="http://schemas.microsoft.com/office/drawing/2014/main" id="{36CBE540-492D-A667-9884-394261449535}"/>
              </a:ext>
            </a:extLst>
          </p:cNvPr>
          <p:cNvSpPr>
            <a:spLocks noGrp="1"/>
          </p:cNvSpPr>
          <p:nvPr>
            <p:ph type="sldNum" sz="quarter" idx="12"/>
          </p:nvPr>
        </p:nvSpPr>
        <p:spPr/>
        <p:txBody>
          <a:bodyPr/>
          <a:lstStyle/>
          <a:p>
            <a:fld id="{1978894B-DD9F-4346-9D5A-84DF89F10812}" type="slidenum">
              <a:rPr lang="en-US" smtClean="0"/>
              <a:t>32</a:t>
            </a:fld>
            <a:endParaRPr lang="en-US"/>
          </a:p>
        </p:txBody>
      </p:sp>
    </p:spTree>
    <p:extLst>
      <p:ext uri="{BB962C8B-B14F-4D97-AF65-F5344CB8AC3E}">
        <p14:creationId xmlns:p14="http://schemas.microsoft.com/office/powerpoint/2010/main" val="4249041833"/>
      </p:ext>
    </p:extLst>
  </p:cSld>
  <p:clrMapOvr>
    <a:masterClrMapping/>
  </p:clrMapOvr>
  <p:transition/>
  <p:timing/>
</p:sld>
</file>

<file path=ppt/slides/slide33.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568267" y="526458"/>
            <a:ext cx="11029616" cy="988332"/>
          </a:xfrm>
        </p:spPr>
        <p:txBody>
          <a:bodyPr>
            <a:normAutofit/>
          </a:bodyPr>
          <a:lstStyle/>
          <a:p>
            <a:pPr algn="ctr"/>
            <a:r>
              <a:rPr lang="en-US"/>
              <a:t>Pre-trial release hypotheticals for discussion (2 of 3)</a:t>
            </a:r>
          </a:p>
        </p:txBody>
      </p:sp>
      <p:sp>
        <p:nvSpPr>
          <p:cNvPr id="3" name="Slide Number Placeholder 2">
            <a:extLst>
              <a:ext uri="{FF2B5EF4-FFF2-40B4-BE49-F238E27FC236}">
                <a16:creationId xmlns:a16="http://schemas.microsoft.com/office/drawing/2014/main" id="{ADE5FA50-1A7B-E468-1AB4-0AB9B36EFBA7}"/>
              </a:ext>
            </a:extLst>
          </p:cNvPr>
          <p:cNvSpPr>
            <a:spLocks noGrp="1"/>
          </p:cNvSpPr>
          <p:nvPr>
            <p:ph type="sldNum" sz="quarter" idx="12"/>
          </p:nvPr>
        </p:nvSpPr>
        <p:spPr/>
        <p:txBody>
          <a:bodyPr/>
          <a:lstStyle/>
          <a:p>
            <a:fld id="{1978894B-DD9F-4346-9D5A-84DF89F10812}" type="slidenum">
              <a:rPr lang="en-US" smtClean="0"/>
              <a:t>33</a:t>
            </a:fld>
            <a:endParaRPr lang="en-US"/>
          </a:p>
        </p:txBody>
      </p:sp>
      <p:graphicFrame>
        <p:nvGraphicFramePr>
          <p:cNvPr id="6" name="btfpTable328691">
            <a:extLst>
              <a:ext uri="{FF2B5EF4-FFF2-40B4-BE49-F238E27FC236}">
                <a16:creationId xmlns:a16="http://schemas.microsoft.com/office/drawing/2014/main" id="{5A9EEA06-F1C7-E1F5-A563-8B01C234F0CA}"/>
              </a:ext>
            </a:extLst>
          </p:cNvPr>
          <p:cNvGraphicFramePr>
            <a:graphicFrameLocks noGrp="1"/>
          </p:cNvGraphicFramePr>
          <p:nvPr>
            <p:custDataLst>
              <p:tags r:id="rId3"/>
            </p:custDataLst>
            <p:extLst>
              <p:ext uri="{D42A27DB-BD31-4B8C-83A1-F6EECF244321}">
                <p14:modId xmlns:p14="http://schemas.microsoft.com/office/powerpoint/2010/main" val="4010226466"/>
              </p:ext>
            </p:extLst>
          </p:nvPr>
        </p:nvGraphicFramePr>
        <p:xfrm>
          <a:off x="711091" y="2277278"/>
          <a:ext cx="10769818" cy="3391746"/>
        </p:xfrm>
        <a:graphic>
          <a:graphicData uri="http://schemas.openxmlformats.org/drawingml/2006/table">
            <a:tbl>
              <a:tblPr>
                <a:tableStyleId>{9D7B26C5-4107-4FEC-AEDC-1716B250A1EF}</a:tableStyleId>
              </a:tblPr>
              <a:tblGrid>
                <a:gridCol w="1613100">
                  <a:extLst>
                    <a:ext uri="{9D8B030D-6E8A-4147-A177-3AD203B41FA5}">
                      <a16:colId xmlns:a16="http://schemas.microsoft.com/office/drawing/2014/main" val="854826457"/>
                    </a:ext>
                  </a:extLst>
                </a:gridCol>
                <a:gridCol w="9156718">
                  <a:extLst>
                    <a:ext uri="{9D8B030D-6E8A-4147-A177-3AD203B41FA5}">
                      <a16:colId xmlns:a16="http://schemas.microsoft.com/office/drawing/2014/main" val="4164656952"/>
                    </a:ext>
                  </a:extLst>
                </a:gridCol>
              </a:tblGrid>
              <a:tr h="812800">
                <a:tc>
                  <a:txBody>
                    <a:bodyPr vert="horz" wrap="square"/>
                    <a:lstStyle/>
                    <a:p>
                      <a:pPr marL="0" indent="0">
                        <a:spcBef>
                          <a:spcPts val="3600"/>
                        </a:spcBef>
                        <a:buFontTx/>
                        <a:buNone/>
                      </a:pPr>
                      <a:r>
                        <a:rPr lang="en-US" sz="1600" b="1">
                          <a:solidFill>
                            <a:srgbClr val="FFFFFF"/>
                          </a:solidFill>
                        </a:rPr>
                        <a:t>Charge</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5C5C5C"/>
                    </a:solidFill>
                  </a:tcPr>
                </a:tc>
                <a:tc>
                  <a:txBody>
                    <a:bodyPr vert="horz" wrap="square"/>
                    <a:lstStyle/>
                    <a:p>
                      <a:pPr marL="285750" marR="0" lvl="0" indent="-285750" algn="l" defTabSz="7112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t>Retail fraud.</a:t>
                      </a:r>
                      <a:endParaRPr lang="en-US" sz="1600">
                        <a:solidFill>
                          <a:schemeClr val="tx1"/>
                        </a:solidFill>
                      </a:endParaRPr>
                    </a:p>
                    <a:p>
                      <a:pPr marL="285750" marR="0" lvl="0" indent="-285750" algn="l" defTabSz="7112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schemeClr val="tx1"/>
                          </a:solidFill>
                        </a:rPr>
                        <a:t>Defendant allegedly shoplifted several hundred dollars of goods from Target.</a:t>
                      </a:r>
                    </a:p>
                    <a:p>
                      <a:pPr marL="285750" marR="0" lvl="0" indent="-285750" algn="l" defTabSz="7112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schemeClr val="tx1"/>
                          </a:solidFill>
                        </a:rPr>
                        <a:t>Defendant was given $500 bond at his original arraignment, which the court found to be affordable.  </a:t>
                      </a:r>
                    </a:p>
                    <a:p>
                      <a:pPr marL="285750" marR="0" lvl="0" indent="-285750" algn="l" defTabSz="7112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schemeClr val="tx1"/>
                          </a:solidFill>
                        </a:rPr>
                        <a:t>This is a bail redetermination hearing.</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43181850"/>
                  </a:ext>
                </a:extLst>
              </a:tr>
              <a:tr h="1329266">
                <a:tc>
                  <a:txBody>
                    <a:bodyPr vert="horz" wrap="square"/>
                    <a:lstStyle/>
                    <a:p>
                      <a:pPr marL="0" indent="0">
                        <a:spcBef>
                          <a:spcPts val="3600"/>
                        </a:spcBef>
                        <a:buFontTx/>
                        <a:buNone/>
                      </a:pPr>
                      <a:r>
                        <a:rPr lang="en-US" sz="1600" b="1">
                          <a:solidFill>
                            <a:srgbClr val="FFFFFF"/>
                          </a:solidFill>
                        </a:rPr>
                        <a:t>Defendant</a:t>
                      </a:r>
                      <a:r>
                        <a:rPr lang="en-US" sz="1600" b="1" baseline="0">
                          <a:solidFill>
                            <a:srgbClr val="FFFFFF"/>
                          </a:solidFill>
                        </a:rPr>
                        <a:t> </a:t>
                      </a:r>
                      <a:r>
                        <a:rPr lang="en-US" sz="1600" b="1">
                          <a:solidFill>
                            <a:srgbClr val="FFFFFF"/>
                          </a:solidFill>
                        </a:rPr>
                        <a:t>criminal</a:t>
                      </a:r>
                      <a:r>
                        <a:rPr lang="en-US" sz="1600" b="1" baseline="0">
                          <a:solidFill>
                            <a:srgbClr val="FFFFFF"/>
                          </a:solidFill>
                        </a:rPr>
                        <a:t> </a:t>
                      </a:r>
                      <a:r>
                        <a:rPr lang="en-US" sz="1600" b="1">
                          <a:solidFill>
                            <a:srgbClr val="FFFFFF"/>
                          </a:solidFill>
                        </a:rPr>
                        <a:t>history</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5C5C5C"/>
                    </a:solidFill>
                  </a:tcPr>
                </a:tc>
                <a:tc>
                  <a:txBody>
                    <a:bodyPr vert="horz" wrap="square"/>
                    <a:lstStyle/>
                    <a:p>
                      <a:pPr marL="285750" indent="-285750">
                        <a:spcBef>
                          <a:spcPct val="0"/>
                        </a:spcBef>
                        <a:buFont typeface="Arial" panose="020b0604020202020204" pitchFamily="34" charset="0"/>
                        <a:buChar char="•"/>
                      </a:pPr>
                      <a:r>
                        <a:rPr lang="en-US" sz="1600"/>
                        <a:t>Convicted of retail fraud on five different occasions</a:t>
                      </a:r>
                    </a:p>
                    <a:p>
                      <a:pPr marL="285750" indent="-285750">
                        <a:spcBef>
                          <a:spcPct val="0"/>
                        </a:spcBef>
                        <a:buFont typeface="Arial" panose="020b0604020202020204" pitchFamily="34" charset="0"/>
                        <a:buChar char="•"/>
                      </a:pPr>
                      <a:r>
                        <a:rPr lang="en-US" sz="1600"/>
                        <a:t>Defendant initially failed to appear for trial during their second conviction and t</a:t>
                      </a:r>
                      <a:r>
                        <a:rPr lang="en-US" sz="1600">
                          <a:solidFill>
                            <a:schemeClr val="tx1"/>
                          </a:solidFill>
                        </a:rPr>
                        <a:t>he trial had to be rescheduled. </a:t>
                      </a:r>
                    </a:p>
                    <a:p>
                      <a:pPr marL="285750" indent="-285750">
                        <a:spcBef>
                          <a:spcPct val="0"/>
                        </a:spcBef>
                        <a:buFont typeface="Arial" panose="020b0604020202020204" pitchFamily="34" charset="0"/>
                        <a:buChar char="•"/>
                      </a:pPr>
                      <a:r>
                        <a:rPr lang="en-US" sz="1600">
                          <a:solidFill>
                            <a:schemeClr val="tx1"/>
                          </a:solidFill>
                        </a:rPr>
                        <a:t>Defendant appeared for the rescheduled trial and was convicted.</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190026"/>
                  </a:ext>
                </a:extLst>
              </a:tr>
              <a:tr h="995680">
                <a:tc>
                  <a:txBody>
                    <a:bodyPr vert="horz" wrap="square"/>
                    <a:lstStyle/>
                    <a:p>
                      <a:pPr marL="0" indent="0">
                        <a:spcBef>
                          <a:spcPts val="3600"/>
                        </a:spcBef>
                        <a:buFontTx/>
                        <a:buNone/>
                      </a:pPr>
                      <a:r>
                        <a:rPr lang="en-US" sz="1600" b="1">
                          <a:solidFill>
                            <a:srgbClr val="FFFFFF"/>
                          </a:solidFill>
                        </a:rPr>
                        <a:t>Life circumstances</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5C5C5C"/>
                    </a:solidFill>
                  </a:tcPr>
                </a:tc>
                <a:tc>
                  <a:txBody>
                    <a:bodyPr vert="horz" wrap="square"/>
                    <a:lstStyle/>
                    <a:p>
                      <a:pPr marL="285750" marR="0" lvl="0" indent="-285750" algn="l" defTabSz="7112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t>Defendant is homeless, and sometimes resides at a homeless shelter, sometimes crashes on his sister’s couch</a:t>
                      </a:r>
                    </a:p>
                    <a:p>
                      <a:pPr marL="285750" marR="0" lvl="0" indent="-285750" algn="l" defTabSz="711200" rtl="0" eaLnBrk="1" fontAlgn="auto" latinLnBrk="0" hangingPunct="1">
                        <a:lnSpc>
                          <a:spcPct val="100000"/>
                        </a:lnSpc>
                        <a:spcBef>
                          <a:spcPct val="0"/>
                        </a:spcBef>
                        <a:spcAft>
                          <a:spcPct val="0"/>
                        </a:spcAft>
                        <a:buClrTx/>
                        <a:buSzTx/>
                        <a:buFont typeface="Arial" panose="020b0604020202020204" pitchFamily="34" charset="0"/>
                        <a:buChar char="•"/>
                        <a:defRPr/>
                      </a:pPr>
                      <a:endParaRPr lang="en-US" sz="160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38686345"/>
                  </a:ext>
                </a:extLst>
              </a:tr>
            </a:tbl>
          </a:graphicData>
        </a:graphic>
      </p:graphicFrame>
    </p:spTree>
    <p:extLst>
      <p:ext uri="{BB962C8B-B14F-4D97-AF65-F5344CB8AC3E}">
        <p14:creationId xmlns:p14="http://schemas.microsoft.com/office/powerpoint/2010/main" val="4277225547"/>
      </p:ext>
    </p:extLst>
  </p:cSld>
  <p:clrMapOvr>
    <a:masterClrMapping/>
  </p:clrMapOvr>
  <p:transition/>
  <p:timing/>
</p:sld>
</file>

<file path=ppt/slides/slide34.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581192" y="863600"/>
            <a:ext cx="11029616" cy="679858"/>
          </a:xfrm>
        </p:spPr>
        <p:txBody>
          <a:bodyPr>
            <a:normAutofit/>
          </a:bodyPr>
          <a:lstStyle/>
          <a:p>
            <a:pPr algn="ctr"/>
            <a:r>
              <a:rPr lang="en-US"/>
              <a:t>TOPICS TO BE COVERED</a:t>
            </a:r>
          </a:p>
        </p:txBody>
      </p:sp>
      <p:sp>
        <p:nvSpPr>
          <p:cNvPr id="8" name="TextBox 7">
            <a:extLst>
              <a:ext uri="{FF2B5EF4-FFF2-40B4-BE49-F238E27FC236}">
                <a16:creationId xmlns:a16="http://schemas.microsoft.com/office/drawing/2014/main" id="{1A8D85DE-DD26-4338-BFF6-53D1937698B0}"/>
              </a:ext>
            </a:extLst>
          </p:cNvPr>
          <p:cNvSpPr txBox="1"/>
          <p:nvPr/>
        </p:nvSpPr>
        <p:spPr bwMode="gray">
          <a:xfrm>
            <a:off x="882040" y="1963692"/>
            <a:ext cx="10417323" cy="4594390"/>
          </a:xfrm>
          <a:prstGeom prst="rect">
            <a:avLst/>
          </a:prstGeom>
          <a:noFill/>
        </p:spPr>
        <p:txBody>
          <a:bodyPr wrap="square" lIns="36000" tIns="36000" rIns="36000" bIns="36000" rtlCol="0">
            <a:spAutoFit/>
          </a:bodyPr>
          <a:lstStyle/>
          <a:p>
            <a:pPr marL="285750" indent="-285750">
              <a:lnSpc>
                <a:spcPct val="150000"/>
              </a:lnSpc>
              <a:buFont typeface="Wingdings" panose="05000000000000000000" pitchFamily="2" charset="2"/>
              <a:buChar char="v"/>
            </a:pPr>
            <a:r>
              <a:rPr lang="en-US" sz="1800"/>
              <a:t>Introduction/Key Takeaways</a:t>
            </a:r>
          </a:p>
          <a:p>
            <a:pPr marL="285750" indent="-285750">
              <a:lnSpc>
                <a:spcPct val="150000"/>
              </a:lnSpc>
              <a:buFont typeface="Wingdings" panose="05000000000000000000" pitchFamily="2" charset="2"/>
              <a:buChar char="v"/>
            </a:pPr>
            <a:r>
              <a:rPr lang="en-US" sz="1800"/>
              <a:t>The Foundation of the Agreement is YOU</a:t>
            </a:r>
          </a:p>
          <a:p>
            <a:pPr marL="285750" indent="-285750">
              <a:lnSpc>
                <a:spcPct val="150000"/>
              </a:lnSpc>
              <a:buFont typeface="Wingdings" panose="05000000000000000000" pitchFamily="2" charset="2"/>
              <a:buChar char="v"/>
            </a:pPr>
            <a:r>
              <a:rPr lang="en-US" sz="1800"/>
              <a:t>Knowing Your Clients’ Rights Under Michigan Law</a:t>
            </a:r>
          </a:p>
          <a:p>
            <a:pPr marL="285750" indent="-285750">
              <a:lnSpc>
                <a:spcPct val="150000"/>
              </a:lnSpc>
              <a:buFont typeface="Wingdings" panose="05000000000000000000" pitchFamily="2" charset="2"/>
              <a:buChar char="v"/>
            </a:pPr>
            <a:r>
              <a:rPr lang="en-US" sz="1800"/>
              <a:t>Exercise: Hypotheticals and Q&amp;A</a:t>
            </a:r>
          </a:p>
          <a:p>
            <a:pPr marL="285750" indent="-285750">
              <a:lnSpc>
                <a:spcPct val="150000"/>
              </a:lnSpc>
              <a:buFont typeface="Wingdings" panose="05000000000000000000" pitchFamily="2" charset="2"/>
              <a:buChar char="v"/>
            </a:pPr>
            <a:r>
              <a:rPr lang="en-US" sz="1800"/>
              <a:t>The Bail Partnership Agreement—Cash Bond</a:t>
            </a:r>
          </a:p>
          <a:p>
            <a:pPr marL="285750" indent="-285750">
              <a:lnSpc>
                <a:spcPct val="150000"/>
              </a:lnSpc>
              <a:buFont typeface="Wingdings" panose="05000000000000000000" pitchFamily="2" charset="2"/>
              <a:buChar char="v"/>
            </a:pPr>
            <a:r>
              <a:rPr lang="en-US" sz="1800"/>
              <a:t>The Bail Partnership Agreement—Practical Guidance</a:t>
            </a:r>
          </a:p>
          <a:p>
            <a:pPr marL="285750" indent="-285750">
              <a:lnSpc>
                <a:spcPct val="150000"/>
              </a:lnSpc>
              <a:buFont typeface="Wingdings" panose="05000000000000000000" pitchFamily="2" charset="2"/>
              <a:buChar char="v"/>
            </a:pPr>
            <a:r>
              <a:rPr lang="en-US" sz="1800"/>
              <a:t>The Bail Partnership Agreement—Bail Redetermination Hearings</a:t>
            </a:r>
          </a:p>
          <a:p>
            <a:pPr marL="285750" indent="-285750">
              <a:lnSpc>
                <a:spcPct val="150000"/>
              </a:lnSpc>
              <a:buFont typeface="Wingdings" panose="05000000000000000000" pitchFamily="2" charset="2"/>
              <a:buChar char="v"/>
            </a:pPr>
            <a:r>
              <a:rPr lang="en-US" sz="1800"/>
              <a:t>Exercise: Hypotheticals and Q&amp;A</a:t>
            </a:r>
          </a:p>
          <a:p>
            <a:pPr marL="285750" indent="-285750">
              <a:lnSpc>
                <a:spcPct val="150000"/>
              </a:lnSpc>
              <a:buFont typeface="Wingdings" panose="05000000000000000000" pitchFamily="2" charset="2"/>
              <a:buChar char="v"/>
            </a:pPr>
            <a:r>
              <a:rPr lang="en-US" sz="1800"/>
              <a:t>Failures to Appear</a:t>
            </a:r>
          </a:p>
          <a:p>
            <a:pPr marL="285750" indent="-285750">
              <a:lnSpc>
                <a:spcPct val="150000"/>
              </a:lnSpc>
              <a:buFont typeface="Wingdings" panose="05000000000000000000" pitchFamily="2" charset="2"/>
              <a:buChar char="v"/>
            </a:pPr>
            <a:r>
              <a:rPr lang="en-US" sz="1800"/>
              <a:t>Additional Law And Issues Relating To Arraignment</a:t>
            </a:r>
          </a:p>
          <a:p>
            <a:pPr marL="285750" indent="-285750">
              <a:lnSpc>
                <a:spcPct val="150000"/>
              </a:lnSpc>
              <a:buFont typeface="Wingdings" panose="05000000000000000000" pitchFamily="2" charset="2"/>
              <a:buChar char="v"/>
            </a:pPr>
            <a:r>
              <a:rPr lang="en-US" sz="1800"/>
              <a:t>Exercise: Hypotheticals and Q&amp;A</a:t>
            </a:r>
          </a:p>
        </p:txBody>
      </p:sp>
      <p:pic>
        <p:nvPicPr>
          <p:cNvPr id="4" name="Graphic 3">
            <a:extLst>
              <a:ext uri="{FF2B5EF4-FFF2-40B4-BE49-F238E27FC236}">
                <a16:creationId xmlns:a16="http://schemas.microsoft.com/office/drawing/2014/main" id="{4B65F89E-574C-8878-2500-84959814CD1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rot="10800000">
            <a:off x="3042701" y="5080000"/>
            <a:ext cx="914400" cy="914400"/>
          </a:xfrm>
          <a:prstGeom prst="rect">
            <a:avLst/>
          </a:prstGeom>
        </p:spPr>
      </p:pic>
      <p:sp>
        <p:nvSpPr>
          <p:cNvPr id="3" name="Slide Number Placeholder 2">
            <a:extLst>
              <a:ext uri="{FF2B5EF4-FFF2-40B4-BE49-F238E27FC236}">
                <a16:creationId xmlns:a16="http://schemas.microsoft.com/office/drawing/2014/main" id="{36CBE540-492D-A667-9884-394261449535}"/>
              </a:ext>
            </a:extLst>
          </p:cNvPr>
          <p:cNvSpPr>
            <a:spLocks noGrp="1"/>
          </p:cNvSpPr>
          <p:nvPr>
            <p:ph type="sldNum" sz="quarter" idx="12"/>
          </p:nvPr>
        </p:nvSpPr>
        <p:spPr/>
        <p:txBody>
          <a:bodyPr/>
          <a:lstStyle/>
          <a:p>
            <a:fld id="{1978894B-DD9F-4346-9D5A-84DF89F10812}" type="slidenum">
              <a:rPr lang="en-US" smtClean="0"/>
              <a:t>34</a:t>
            </a:fld>
            <a:endParaRPr lang="en-US"/>
          </a:p>
        </p:txBody>
      </p:sp>
    </p:spTree>
    <p:extLst>
      <p:ext uri="{BB962C8B-B14F-4D97-AF65-F5344CB8AC3E}">
        <p14:creationId xmlns:p14="http://schemas.microsoft.com/office/powerpoint/2010/main" val="4096952614"/>
      </p:ext>
    </p:extLst>
  </p:cSld>
  <p:clrMapOvr>
    <a:masterClrMapping/>
  </p:clrMapOvr>
  <p:transition/>
  <p:timing/>
</p:sld>
</file>

<file path=ppt/slides/slide3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2" name="btfpBulletedList982544"/>
          <p:cNvSpPr txBox="1"/>
          <p:nvPr>
            <p:custDataLst>
              <p:tags r:id="rId3"/>
            </p:custDataLst>
          </p:nvPr>
        </p:nvSpPr>
        <p:spPr bwMode="gray">
          <a:xfrm>
            <a:off x="505569" y="1961101"/>
            <a:ext cx="10942983" cy="4350797"/>
          </a:xfrm>
          <a:prstGeom prst="rect">
            <a:avLst/>
          </a:prstGeom>
          <a:noFill/>
        </p:spPr>
        <p:txBody>
          <a:bodyPr vert="horz" wrap="square" lIns="36000" tIns="36000" rIns="36000" bIns="36000" rtlCol="0">
            <a:spAutoFit/>
          </a:bodyPr>
          <a:lstStyle/>
          <a:p>
            <a:pPr>
              <a:spcBef>
                <a:spcPts val="2400"/>
              </a:spcBef>
            </a:pPr>
            <a:r>
              <a:rPr lang="en-US" sz="1800"/>
              <a:t>Non-appearance v. Willfully avoiding prosecution (absconding)</a:t>
            </a:r>
          </a:p>
          <a:p>
            <a:pPr marL="742950" lvl="1" indent="-285750">
              <a:spcBef>
                <a:spcPts val="2400"/>
              </a:spcBef>
              <a:buFont typeface="Arial" panose="020b0604020202020204" pitchFamily="34" charset="0"/>
              <a:buChar char="•"/>
            </a:pPr>
            <a:r>
              <a:rPr lang="en-US" sz="1800"/>
              <a:t>Many failures to appear are the result of practical issues: the threat of job loss, lack of childcare, lack of transportation.</a:t>
            </a:r>
          </a:p>
          <a:p>
            <a:pPr marL="742950" lvl="1" indent="-285750">
              <a:spcBef>
                <a:spcPts val="2400"/>
              </a:spcBef>
              <a:buFont typeface="Arial" panose="020b0604020202020204" pitchFamily="34" charset="0"/>
              <a:buChar char="•"/>
            </a:pPr>
            <a:r>
              <a:rPr lang="en-US" sz="1800"/>
              <a:t>The Bail Project has bailed out over 23,000 people nationwide.  90% of those people show up to court, and 30% have their cases dismissed or they are found not guilty once able to fight their case from a position of freedom.</a:t>
            </a:r>
          </a:p>
          <a:p>
            <a:pPr marL="742950" lvl="1" indent="-285750">
              <a:spcBef>
                <a:spcPts val="2400"/>
              </a:spcBef>
              <a:buFont typeface="Arial" panose="020b0604020202020204" pitchFamily="34" charset="0"/>
              <a:buChar char="•"/>
            </a:pPr>
            <a:r>
              <a:rPr lang="en-US" sz="1800"/>
              <a:t>Studies show that personal bonds are at least as effective as cash bond at ensuring that people come back to court. </a:t>
            </a:r>
          </a:p>
          <a:p>
            <a:pPr lvl="1">
              <a:spcBef>
                <a:spcPts val="2400"/>
              </a:spcBef>
            </a:pPr>
            <a:endParaRPr lang="en-US" sz="1800"/>
          </a:p>
          <a:p>
            <a:pPr marL="0" lvl="1"/>
            <a:r>
              <a:rPr lang="en-US" sz="1200" i="1">
                <a:ea typeface="Calibri" panose="020f0502020204030204" pitchFamily="34" charset="0"/>
              </a:rPr>
              <a:t>See, e.g.</a:t>
            </a:r>
            <a:r>
              <a:rPr lang="en-US" sz="1200">
                <a:effectLst/>
                <a:ea typeface="Calibri" panose="020f0502020204030204" pitchFamily="34" charset="0"/>
              </a:rPr>
              <a:t>,</a:t>
            </a:r>
            <a:r>
              <a:rPr lang="en-US" sz="1200" i="1">
                <a:effectLst/>
                <a:ea typeface="Calibri" panose="020f0502020204030204" pitchFamily="34" charset="0"/>
              </a:rPr>
              <a:t> </a:t>
            </a:r>
            <a:r>
              <a:rPr lang="en-US" sz="1200">
                <a:effectLst/>
                <a:ea typeface="Calibri" panose="020f0502020204030204" pitchFamily="34" charset="0"/>
              </a:rPr>
              <a:t>Arpit Gupta, Christopher Hansman, &amp; Ethan Frenchman, </a:t>
            </a:r>
            <a:r>
              <a:rPr lang="en-US" sz="1200" i="1">
                <a:effectLst/>
                <a:ea typeface="Calibri" panose="020f0502020204030204" pitchFamily="34" charset="0"/>
              </a:rPr>
              <a:t>The Heavy Costs of High Bail: Evidence from Judge Randomization</a:t>
            </a:r>
            <a:r>
              <a:rPr lang="en-US" sz="1200">
                <a:effectLst/>
                <a:ea typeface="Calibri" panose="020f0502020204030204" pitchFamily="34" charset="0"/>
              </a:rPr>
              <a:t>, 45 Journal of Legal Studies 471, 475 (2016); </a:t>
            </a:r>
          </a:p>
          <a:p>
            <a:pPr marL="0" lvl="1"/>
            <a:r>
              <a:rPr lang="en-US" sz="1200">
                <a:effectLst/>
                <a:ea typeface="Calibri" panose="020f0502020204030204" pitchFamily="34" charset="0"/>
              </a:rPr>
              <a:t>Michael R. Jones, </a:t>
            </a:r>
            <a:r>
              <a:rPr lang="en-US" sz="1200" i="1">
                <a:effectLst/>
                <a:ea typeface="Calibri" panose="020f0502020204030204" pitchFamily="34" charset="0"/>
              </a:rPr>
              <a:t>Unsecured Bonds: The As Effective and Most Efficient Pretrial Release Option, </a:t>
            </a:r>
            <a:r>
              <a:rPr lang="en-US" sz="1200">
                <a:effectLst/>
                <a:ea typeface="Calibri" panose="020f0502020204030204" pitchFamily="34" charset="0"/>
              </a:rPr>
              <a:t>Pre-Trial Justice Institute Report at 11 (October 2013) (concluding that “unsecured bonds offer decisionmakers the same likelihood of court appearance as do secured bonds).</a:t>
            </a:r>
            <a:endParaRPr lang="en-US" sz="1200"/>
          </a:p>
        </p:txBody>
      </p:sp>
      <p:sp>
        <p:nvSpPr>
          <p:cNvPr id="7" name="Title 1">
            <a:extLst>
              <a:ext uri="{FF2B5EF4-FFF2-40B4-BE49-F238E27FC236}">
                <a16:creationId xmlns:a16="http://schemas.microsoft.com/office/drawing/2014/main" id="{C380B35A-AFE9-4F6A-B92E-0DAABB1C2F72}"/>
              </a:ext>
            </a:extLst>
          </p:cNvPr>
          <p:cNvSpPr txBox="1"/>
          <p:nvPr/>
        </p:nvSpPr>
        <p:spPr>
          <a:xfrm>
            <a:off x="334962" y="768934"/>
            <a:ext cx="11522075" cy="876687"/>
          </a:xfrm>
          <a:prstGeom prst="rect">
            <a:avLst/>
          </a:prstGeom>
        </p:spPr>
        <p:txBody>
          <a:bodyPr vert="horz" lIns="36000" tIns="36000" rIns="36000" bIns="72000" rtlCol="0" anchor="b">
            <a:noAutofit/>
          </a:bodyPr>
          <a:lstStyle>
            <a:lvl1pPr algn="l" defTabSz="711200" rtl="0" eaLnBrk="1" latinLnBrk="0" hangingPunct="1">
              <a:lnSpc>
                <a:spcPct val="100000"/>
              </a:lnSpc>
              <a:spcBef>
                <a:spcPct val="0"/>
              </a:spcBef>
              <a:buNone/>
              <a:defRPr sz="2400" kern="1200">
                <a:solidFill>
                  <a:schemeClr val="tx1"/>
                </a:solidFill>
                <a:latin typeface="+mj-lt"/>
                <a:ea typeface="+mj-ea"/>
                <a:cs typeface="+mj-cs"/>
              </a:defRPr>
            </a:lvl1pPr>
          </a:lstStyle>
          <a:p>
            <a:pPr marL="0" indent="0" algn="ctr"/>
            <a:r>
              <a:rPr lang="en-US" sz="2800">
                <a:solidFill>
                  <a:schemeClr val="bg1"/>
                </a:solidFill>
              </a:rPr>
              <a:t>FAILURES TO APPEAR</a:t>
            </a:r>
          </a:p>
          <a:p>
            <a:pPr marL="0" indent="0" algn="ctr"/>
            <a:r>
              <a:rPr lang="en-US" sz="2000">
                <a:solidFill>
                  <a:schemeClr val="bg1"/>
                </a:solidFill>
              </a:rPr>
              <a:t>Know why people fail to appear</a:t>
            </a:r>
          </a:p>
        </p:txBody>
      </p:sp>
      <p:sp>
        <p:nvSpPr>
          <p:cNvPr id="2" name="Slide Number Placeholder 1">
            <a:extLst>
              <a:ext uri="{FF2B5EF4-FFF2-40B4-BE49-F238E27FC236}">
                <a16:creationId xmlns:a16="http://schemas.microsoft.com/office/drawing/2014/main" id="{29E5E8ED-CB0C-A56F-4A29-8116C7CBBC5E}"/>
              </a:ext>
            </a:extLst>
          </p:cNvPr>
          <p:cNvSpPr>
            <a:spLocks noGrp="1"/>
          </p:cNvSpPr>
          <p:nvPr>
            <p:ph type="sldNum" sz="quarter" idx="12"/>
          </p:nvPr>
        </p:nvSpPr>
        <p:spPr/>
        <p:txBody>
          <a:bodyPr/>
          <a:lstStyle/>
          <a:p>
            <a:fld id="{1978894B-DD9F-4346-9D5A-84DF89F10812}" type="slidenum">
              <a:rPr lang="en-US" smtClean="0"/>
              <a:t>35</a:t>
            </a:fld>
            <a:endParaRPr lang="en-US"/>
          </a:p>
        </p:txBody>
      </p:sp>
    </p:spTree>
    <p:extLst>
      <p:ext uri="{BB962C8B-B14F-4D97-AF65-F5344CB8AC3E}">
        <p14:creationId xmlns:p14="http://schemas.microsoft.com/office/powerpoint/2010/main" val="3976530968"/>
      </p:ext>
    </p:extLst>
  </p:cSld>
  <p:clrMapOvr>
    <a:masterClrMapping/>
  </p:clrMapOvr>
  <p:transition/>
  <p:timing/>
</p:sld>
</file>

<file path=ppt/slides/slide36.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2" name="btfpBulletedList982544"/>
          <p:cNvSpPr txBox="1"/>
          <p:nvPr>
            <p:custDataLst>
              <p:tags r:id="rId3"/>
            </p:custDataLst>
          </p:nvPr>
        </p:nvSpPr>
        <p:spPr bwMode="gray">
          <a:xfrm>
            <a:off x="536049" y="2219637"/>
            <a:ext cx="10942983" cy="3304357"/>
          </a:xfrm>
          <a:prstGeom prst="rect">
            <a:avLst/>
          </a:prstGeom>
          <a:noFill/>
        </p:spPr>
        <p:txBody>
          <a:bodyPr vert="horz" wrap="square" lIns="36000" tIns="36000" rIns="36000" bIns="36000" rtlCol="0">
            <a:spAutoFit/>
          </a:bodyPr>
          <a:lstStyle/>
          <a:p>
            <a:pPr>
              <a:spcBef>
                <a:spcPts val="2400"/>
              </a:spcBef>
            </a:pPr>
            <a:r>
              <a:rPr lang="en-US" sz="2200"/>
              <a:t>All of the information described in this training apply equally to Accused Individuals arrested on </a:t>
            </a:r>
            <a:r>
              <a:rPr lang="en-US" sz="2200" i="1"/>
              <a:t>capias</a:t>
            </a:r>
            <a:r>
              <a:rPr lang="en-US" sz="2200"/>
              <a:t> warrants.</a:t>
            </a:r>
          </a:p>
          <a:p>
            <a:pPr lvl="1">
              <a:spcBef>
                <a:spcPts val="2400"/>
              </a:spcBef>
            </a:pPr>
            <a:r>
              <a:rPr lang="en-US" sz="2000"/>
              <a:t>The court can consider the failure to appear that resulted in the </a:t>
            </a:r>
            <a:r>
              <a:rPr lang="en-US" sz="2000" i="1"/>
              <a:t>capias</a:t>
            </a:r>
            <a:r>
              <a:rPr lang="en-US" sz="2000"/>
              <a:t> warrant as a factor when assessing the risk of non-appearance.  But the court must also consider explanations for the FTA and consider other non-cash measures for ensuring appearance in the future.</a:t>
            </a:r>
          </a:p>
          <a:p>
            <a:pPr>
              <a:spcBef>
                <a:spcPts val="2400"/>
              </a:spcBef>
            </a:pPr>
            <a:r>
              <a:rPr lang="en-US" sz="2200"/>
              <a:t>For misdemeanor cases (other than assaults, MCL 750.81, 750.82, 750.81a, 750.82a), the first time a defendant misses a hearing, it will automatically be rescheduled instead of a capias warrant being issued.</a:t>
            </a:r>
          </a:p>
        </p:txBody>
      </p:sp>
      <p:sp>
        <p:nvSpPr>
          <p:cNvPr id="7" name="Title 1">
            <a:extLst>
              <a:ext uri="{FF2B5EF4-FFF2-40B4-BE49-F238E27FC236}">
                <a16:creationId xmlns:a16="http://schemas.microsoft.com/office/drawing/2014/main" id="{C380B35A-AFE9-4F6A-B92E-0DAABB1C2F72}"/>
              </a:ext>
            </a:extLst>
          </p:cNvPr>
          <p:cNvSpPr txBox="1"/>
          <p:nvPr/>
        </p:nvSpPr>
        <p:spPr>
          <a:xfrm>
            <a:off x="334962" y="873775"/>
            <a:ext cx="11522075" cy="876687"/>
          </a:xfrm>
          <a:prstGeom prst="rect">
            <a:avLst/>
          </a:prstGeom>
        </p:spPr>
        <p:txBody>
          <a:bodyPr vert="horz" lIns="36000" tIns="36000" rIns="36000" bIns="72000" rtlCol="0" anchor="b">
            <a:noAutofit/>
          </a:bodyPr>
          <a:lstStyle>
            <a:lvl1pPr algn="l" defTabSz="711200" rtl="0" eaLnBrk="1" latinLnBrk="0" hangingPunct="1">
              <a:lnSpc>
                <a:spcPct val="100000"/>
              </a:lnSpc>
              <a:spcBef>
                <a:spcPct val="0"/>
              </a:spcBef>
              <a:buNone/>
              <a:defRPr sz="2400" kern="1200">
                <a:solidFill>
                  <a:schemeClr val="tx1"/>
                </a:solidFill>
                <a:latin typeface="+mj-lt"/>
                <a:ea typeface="+mj-ea"/>
                <a:cs typeface="+mj-cs"/>
              </a:defRPr>
            </a:lvl1pPr>
          </a:lstStyle>
          <a:p>
            <a:pPr marL="0" indent="0" algn="ctr"/>
            <a:r>
              <a:rPr lang="en-US" sz="2800">
                <a:solidFill>
                  <a:schemeClr val="bg1"/>
                </a:solidFill>
              </a:rPr>
              <a:t>FAILURES</a:t>
            </a:r>
            <a:r>
              <a:rPr lang="en-US" sz="3600">
                <a:solidFill>
                  <a:schemeClr val="bg1"/>
                </a:solidFill>
              </a:rPr>
              <a:t> </a:t>
            </a:r>
            <a:r>
              <a:rPr lang="en-US" sz="2800">
                <a:solidFill>
                  <a:schemeClr val="bg1"/>
                </a:solidFill>
              </a:rPr>
              <a:t>TO APPEAR</a:t>
            </a:r>
          </a:p>
          <a:p>
            <a:pPr marL="0" indent="0" algn="ctr"/>
            <a:r>
              <a:rPr lang="en-US" sz="2000">
                <a:solidFill>
                  <a:schemeClr val="bg1"/>
                </a:solidFill>
              </a:rPr>
              <a:t>Know the Partnership Agreement’s FTA Provisions</a:t>
            </a:r>
          </a:p>
        </p:txBody>
      </p:sp>
      <p:sp>
        <p:nvSpPr>
          <p:cNvPr id="2" name="Slide Number Placeholder 1">
            <a:extLst>
              <a:ext uri="{FF2B5EF4-FFF2-40B4-BE49-F238E27FC236}">
                <a16:creationId xmlns:a16="http://schemas.microsoft.com/office/drawing/2014/main" id="{BFA2C640-A87F-66CB-DF7F-D9600F9A22C9}"/>
              </a:ext>
            </a:extLst>
          </p:cNvPr>
          <p:cNvSpPr>
            <a:spLocks noGrp="1"/>
          </p:cNvSpPr>
          <p:nvPr>
            <p:ph type="sldNum" sz="quarter" idx="12"/>
          </p:nvPr>
        </p:nvSpPr>
        <p:spPr/>
        <p:txBody>
          <a:bodyPr/>
          <a:lstStyle/>
          <a:p>
            <a:fld id="{1978894B-DD9F-4346-9D5A-84DF89F10812}" type="slidenum">
              <a:rPr lang="en-US" smtClean="0"/>
              <a:t>36</a:t>
            </a:fld>
            <a:endParaRPr lang="en-US"/>
          </a:p>
        </p:txBody>
      </p:sp>
    </p:spTree>
    <p:extLst>
      <p:ext uri="{BB962C8B-B14F-4D97-AF65-F5344CB8AC3E}">
        <p14:creationId xmlns:p14="http://schemas.microsoft.com/office/powerpoint/2010/main" val="361104503"/>
      </p:ext>
    </p:extLst>
  </p:cSld>
  <p:clrMapOvr>
    <a:masterClrMapping/>
  </p:clrMapOvr>
  <p:transition/>
  <p:timing/>
</p:sld>
</file>

<file path=ppt/slides/slide37.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
        <p:nvSpPr>
          <p:cNvPr id="17" name="Rectangle 16">
            <a:extLst>
              <a:ext uri="{FF2B5EF4-FFF2-40B4-BE49-F238E27FC236}">
                <a16:creationId xmlns:a16="http://schemas.microsoft.com/office/drawing/2014/main" id="{DB691D59-8F51-4DD8-AD41-D568D29B08F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18">
            <a:extLst>
              <a:ext uri="{FF2B5EF4-FFF2-40B4-BE49-F238E27FC236}">
                <a16:creationId xmlns:a16="http://schemas.microsoft.com/office/drawing/2014/main" id="{204AEF18-0627-48F3-9B3D-F7E8F050B1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Rectangle 20">
            <a:extLst>
              <a:ext uri="{FF2B5EF4-FFF2-40B4-BE49-F238E27FC236}">
                <a16:creationId xmlns:a16="http://schemas.microsoft.com/office/drawing/2014/main" id="{CEAEE08A-C572-438F-9753-B0D527A51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3" name="Rectangle 22">
            <a:extLst>
              <a:ext uri="{FF2B5EF4-FFF2-40B4-BE49-F238E27FC236}">
                <a16:creationId xmlns:a16="http://schemas.microsoft.com/office/drawing/2014/main" id="{993F09C6-4F57-4B05-9592-E253D8BC628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Rectangle 24">
            <a:extLst>
              <a:ext uri="{FF2B5EF4-FFF2-40B4-BE49-F238E27FC236}">
                <a16:creationId xmlns:a16="http://schemas.microsoft.com/office/drawing/2014/main" id="{879A26B8-6C4E-452B-ADD3-ED324A7AB7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9B4167E1-E2B0-4192-8DA2-6967DDFF87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2377" y="614407"/>
            <a:ext cx="5609967" cy="561177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 name="Title 1">
            <a:extLst>
              <a:ext uri="{FF2B5EF4-FFF2-40B4-BE49-F238E27FC236}">
                <a16:creationId xmlns:a16="http://schemas.microsoft.com/office/drawing/2014/main" id="{C380B35A-AFE9-4F6A-B92E-0DAABB1C2F72}"/>
              </a:ext>
            </a:extLst>
          </p:cNvPr>
          <p:cNvSpPr txBox="1"/>
          <p:nvPr/>
        </p:nvSpPr>
        <p:spPr>
          <a:xfrm>
            <a:off x="762121" y="960723"/>
            <a:ext cx="4968489" cy="1013800"/>
          </a:xfrm>
          <a:prstGeom prst="rect">
            <a:avLst/>
          </a:prstGeom>
        </p:spPr>
        <p:txBody>
          <a:bodyPr vert="horz" lIns="91440" tIns="45720" rIns="91440" bIns="45720" rtlCol="0" anchor="b">
            <a:normAutofit/>
          </a:bodyPr>
          <a:lstStyle>
            <a:lvl1pPr algn="l" defTabSz="711200" rtl="0" eaLnBrk="1" latinLnBrk="0" hangingPunct="1">
              <a:lnSpc>
                <a:spcPct val="100000"/>
              </a:lnSpc>
              <a:spcBef>
                <a:spcPct val="0"/>
              </a:spcBef>
              <a:buNone/>
              <a:defRPr sz="2400" kern="1200">
                <a:solidFill>
                  <a:schemeClr val="tx1"/>
                </a:solidFill>
                <a:latin typeface="+mj-lt"/>
                <a:ea typeface="+mj-ea"/>
                <a:cs typeface="+mj-cs"/>
              </a:defRPr>
            </a:lvl1pPr>
          </a:lstStyle>
          <a:p>
            <a:pPr marL="0" indent="0" defTabSz="457200">
              <a:lnSpc>
                <a:spcPct val="90000"/>
              </a:lnSpc>
              <a:spcAft>
                <a:spcPts val="600"/>
              </a:spcAft>
            </a:pPr>
            <a:r>
              <a:rPr lang="en-US" sz="2800" cap="all">
                <a:solidFill>
                  <a:srgbClr val="FFFFFF"/>
                </a:solidFill>
              </a:rPr>
              <a:t>Failures to Appear</a:t>
            </a:r>
          </a:p>
          <a:p>
            <a:pPr marL="0" indent="0" defTabSz="457200">
              <a:lnSpc>
                <a:spcPct val="90000"/>
              </a:lnSpc>
              <a:spcAft>
                <a:spcPts val="600"/>
              </a:spcAft>
            </a:pPr>
            <a:r>
              <a:rPr kumimoji="0" lang="en-US" sz="2000" b="0" i="0" u="none" strike="noStrike" kern="1200" cap="none" spc="0" normalizeH="0" baseline="0" noProof="0">
                <a:ln>
                  <a:noFill/>
                </a:ln>
                <a:solidFill>
                  <a:prstClr val="white"/>
                </a:solidFill>
                <a:effectLst/>
                <a:uLnTx/>
                <a:uFillTx/>
                <a:latin typeface="Gill Sans MT" panose="020b0502020104020203"/>
                <a:ea typeface="+mn-ea"/>
                <a:cs typeface="+mn-cs"/>
              </a:rPr>
              <a:t>Prevent Them From Happening</a:t>
            </a:r>
            <a:endParaRPr lang="en-US" cap="all">
              <a:solidFill>
                <a:srgbClr val="FFFFFF"/>
              </a:solidFill>
            </a:endParaRPr>
          </a:p>
        </p:txBody>
      </p:sp>
      <p:sp>
        <p:nvSpPr>
          <p:cNvPr id="29" name="Rectangle 28">
            <a:extLst>
              <a:ext uri="{FF2B5EF4-FFF2-40B4-BE49-F238E27FC236}">
                <a16:creationId xmlns:a16="http://schemas.microsoft.com/office/drawing/2014/main" id="{D03E4FEE-2E6A-44AB-B6BA-C1AD0CD6D93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560581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Rectangle 30">
            <a:extLst>
              <a:ext uri="{FF2B5EF4-FFF2-40B4-BE49-F238E27FC236}">
                <a16:creationId xmlns:a16="http://schemas.microsoft.com/office/drawing/2014/main" id="{0817EB59-13B3-43DA-9B91-A7CC174A606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44318" y="457200"/>
            <a:ext cx="5600007"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btfpBulletedList982544"/>
          <p:cNvSpPr txBox="1"/>
          <p:nvPr>
            <p:custDataLst>
              <p:tags r:id="rId3"/>
            </p:custDataLst>
          </p:nvPr>
        </p:nvSpPr>
        <p:spPr bwMode="gray">
          <a:xfrm>
            <a:off x="783387" y="2254102"/>
            <a:ext cx="4968489" cy="3650344"/>
          </a:xfrm>
          <a:prstGeom prst="rect">
            <a:avLst/>
          </a:prstGeom>
        </p:spPr>
        <p:txBody>
          <a:bodyPr vert="horz" lIns="91440" tIns="45720" rIns="91440" bIns="45720" rtlCol="0" anchor="ctr">
            <a:normAutofit/>
          </a:bodyPr>
          <a:lstStyle/>
          <a:p>
            <a:pPr marL="285750" indent="-285750">
              <a:lnSpc>
                <a:spcPct val="90000"/>
              </a:lnSpc>
              <a:spcBef>
                <a:spcPct val="20000"/>
              </a:spcBef>
              <a:spcAft>
                <a:spcPts val="600"/>
              </a:spcAft>
              <a:buClr>
                <a:schemeClr val="accent2"/>
              </a:buClr>
              <a:buSzPct val="92000"/>
              <a:buFont typeface="Arial" panose="020b0604020202020204" pitchFamily="34" charset="0"/>
              <a:buChar char="•"/>
            </a:pPr>
            <a:r>
              <a:rPr lang="en-US">
                <a:solidFill>
                  <a:srgbClr val="FFFFFF"/>
                </a:solidFill>
              </a:rPr>
              <a:t>All Accused Individuals will be able to sign up for text reminders in the courthouse.  </a:t>
            </a:r>
          </a:p>
          <a:p>
            <a:pPr marL="285750" indent="-285750">
              <a:lnSpc>
                <a:spcPct val="90000"/>
              </a:lnSpc>
              <a:spcBef>
                <a:spcPct val="20000"/>
              </a:spcBef>
              <a:spcAft>
                <a:spcPts val="600"/>
              </a:spcAft>
              <a:buClr>
                <a:schemeClr val="accent2"/>
              </a:buClr>
              <a:buSzPct val="92000"/>
              <a:buFont typeface="Arial" panose="020b0604020202020204" pitchFamily="34" charset="0"/>
              <a:buChar char="•"/>
            </a:pPr>
            <a:r>
              <a:rPr lang="en-US">
                <a:solidFill>
                  <a:srgbClr val="FFFFFF"/>
                </a:solidFill>
              </a:rPr>
              <a:t>Be sure to offer to sign Accused Individuals up immediately for reminders online.</a:t>
            </a:r>
          </a:p>
          <a:p>
            <a:pPr marL="285750" indent="-285750">
              <a:lnSpc>
                <a:spcPct val="90000"/>
              </a:lnSpc>
              <a:spcBef>
                <a:spcPct val="20000"/>
              </a:spcBef>
              <a:spcAft>
                <a:spcPts val="600"/>
              </a:spcAft>
              <a:buClr>
                <a:schemeClr val="accent2"/>
              </a:buClr>
              <a:buSzPct val="92000"/>
              <a:buFont typeface="Arial" panose="020b0604020202020204" pitchFamily="34" charset="0"/>
              <a:buChar char="•"/>
            </a:pPr>
            <a:r>
              <a:rPr lang="en-US">
                <a:solidFill>
                  <a:srgbClr val="FFFFFF"/>
                </a:solidFill>
              </a:rPr>
              <a:t>Sign up here! https://www.36thdistrictcourt.org/online-services/court-date-reminders</a:t>
            </a:r>
          </a:p>
          <a:p>
            <a:pPr marL="285750" indent="-285750">
              <a:lnSpc>
                <a:spcPct val="90000"/>
              </a:lnSpc>
              <a:spcBef>
                <a:spcPct val="20000"/>
              </a:spcBef>
              <a:spcAft>
                <a:spcPts val="600"/>
              </a:spcAft>
              <a:buClr>
                <a:schemeClr val="accent2"/>
              </a:buClr>
              <a:buSzPct val="92000"/>
              <a:buFont typeface="Arial" panose="020b0604020202020204" pitchFamily="34" charset="0"/>
              <a:buChar char="•"/>
            </a:pPr>
            <a:r>
              <a:rPr lang="en-US">
                <a:solidFill>
                  <a:srgbClr val="FFFFFF"/>
                </a:solidFill>
              </a:rPr>
              <a:t>Research shows that text reminders are the single most effective way of making sure people come back to court!</a:t>
            </a:r>
          </a:p>
          <a:p>
            <a:pPr>
              <a:lnSpc>
                <a:spcPct val="90000"/>
              </a:lnSpc>
              <a:spcBef>
                <a:spcPct val="20000"/>
              </a:spcBef>
              <a:spcAft>
                <a:spcPts val="600"/>
              </a:spcAft>
              <a:buClr>
                <a:schemeClr val="accent2"/>
              </a:buClr>
              <a:buSzPct val="92000"/>
              <a:buFont typeface="Wingdings 2" panose="05020102010507070707" pitchFamily="18" charset="2"/>
              <a:buChar char=""/>
            </a:pPr>
            <a:endParaRPr lang="en-US" sz="1500">
              <a:solidFill>
                <a:srgbClr val="FFFFFF"/>
              </a:solidFill>
            </a:endParaRPr>
          </a:p>
        </p:txBody>
      </p:sp>
      <p:sp>
        <p:nvSpPr>
          <p:cNvPr id="2" name="Slide Number Placeholder 1">
            <a:extLst>
              <a:ext uri="{FF2B5EF4-FFF2-40B4-BE49-F238E27FC236}">
                <a16:creationId xmlns:a16="http://schemas.microsoft.com/office/drawing/2014/main" id="{722754AC-B126-7BFC-9D21-E068186B755D}"/>
              </a:ext>
            </a:extLst>
          </p:cNvPr>
          <p:cNvSpPr>
            <a:spLocks noGrp="1"/>
          </p:cNvSpPr>
          <p:nvPr>
            <p:ph type="sldNum" sz="quarter" idx="12"/>
          </p:nvPr>
        </p:nvSpPr>
        <p:spPr>
          <a:xfrm>
            <a:off x="10558300" y="6400800"/>
            <a:ext cx="1052508" cy="365125"/>
          </a:xfrm>
        </p:spPr>
        <p:txBody>
          <a:bodyPr vert="horz" lIns="91440" tIns="45720" rIns="91440" bIns="45720" rtlCol="0" anchor="ctr">
            <a:normAutofit/>
          </a:bodyPr>
          <a:lstStyle/>
          <a:p>
            <a:pPr defTabSz="914400">
              <a:spcAft>
                <a:spcPts val="600"/>
              </a:spcAft>
            </a:pPr>
            <a:fld id="{1978894B-DD9F-4346-9D5A-84DF89F10812}" type="slidenum">
              <a:rPr lang="en-US" smtClean="0"/>
              <a:pPr defTabSz="914400">
                <a:spcAft>
                  <a:spcPts val="600"/>
                </a:spcAft>
              </a:pPr>
              <a:t>37</a:t>
            </a:fld>
            <a:endParaRPr lang="en-US"/>
          </a:p>
        </p:txBody>
      </p:sp>
      <p:pic>
        <p:nvPicPr>
          <p:cNvPr id="5" name="Picture 4">
            <a:extLst>
              <a:ext uri="{FF2B5EF4-FFF2-40B4-BE49-F238E27FC236}">
                <a16:creationId xmlns:a16="http://schemas.microsoft.com/office/drawing/2014/main" id="{29190037-B5B1-9D10-81F3-CDA22FD8FBE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93981" y="870421"/>
            <a:ext cx="5117157" cy="5117157"/>
          </a:xfrm>
          <a:prstGeom prst="rect">
            <a:avLst/>
          </a:prstGeom>
        </p:spPr>
      </p:pic>
    </p:spTree>
    <p:extLst>
      <p:ext uri="{BB962C8B-B14F-4D97-AF65-F5344CB8AC3E}">
        <p14:creationId xmlns:p14="http://schemas.microsoft.com/office/powerpoint/2010/main" val="158527191"/>
      </p:ext>
    </p:extLst>
  </p:cSld>
  <p:clrMapOvr>
    <a:overrideClrMapping bg1="dk1" tx1="lt1" bg2="dk2" tx2="lt2" accent1="accent1" accent2="accent2" accent3="accent3" accent4="accent4" accent5="accent5" accent6="accent6" hlink="hlink" folHlink="folHlink"/>
  </p:clrMapOvr>
  <p:transition/>
  <p:timing/>
</p:sld>
</file>

<file path=ppt/slides/slide38.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581192" y="863600"/>
            <a:ext cx="11029616" cy="679858"/>
          </a:xfrm>
        </p:spPr>
        <p:txBody>
          <a:bodyPr>
            <a:normAutofit/>
          </a:bodyPr>
          <a:lstStyle/>
          <a:p>
            <a:pPr algn="ctr"/>
            <a:r>
              <a:rPr lang="en-US"/>
              <a:t>TOPICS TO BE COVERED</a:t>
            </a:r>
          </a:p>
        </p:txBody>
      </p:sp>
      <p:sp>
        <p:nvSpPr>
          <p:cNvPr id="8" name="TextBox 7">
            <a:extLst>
              <a:ext uri="{FF2B5EF4-FFF2-40B4-BE49-F238E27FC236}">
                <a16:creationId xmlns:a16="http://schemas.microsoft.com/office/drawing/2014/main" id="{1A8D85DE-DD26-4338-BFF6-53D1937698B0}"/>
              </a:ext>
            </a:extLst>
          </p:cNvPr>
          <p:cNvSpPr txBox="1"/>
          <p:nvPr/>
        </p:nvSpPr>
        <p:spPr bwMode="gray">
          <a:xfrm>
            <a:off x="882040" y="1963692"/>
            <a:ext cx="10417323" cy="4594390"/>
          </a:xfrm>
          <a:prstGeom prst="rect">
            <a:avLst/>
          </a:prstGeom>
          <a:noFill/>
        </p:spPr>
        <p:txBody>
          <a:bodyPr wrap="square" lIns="36000" tIns="36000" rIns="36000" bIns="36000" rtlCol="0">
            <a:spAutoFit/>
          </a:bodyPr>
          <a:lstStyle/>
          <a:p>
            <a:pPr marL="285750" indent="-285750">
              <a:lnSpc>
                <a:spcPct val="150000"/>
              </a:lnSpc>
              <a:buFont typeface="Wingdings" panose="05000000000000000000" pitchFamily="2" charset="2"/>
              <a:buChar char="v"/>
            </a:pPr>
            <a:r>
              <a:rPr lang="en-US" sz="1800"/>
              <a:t>Introduction/Key Takeaways</a:t>
            </a:r>
          </a:p>
          <a:p>
            <a:pPr marL="285750" indent="-285750">
              <a:lnSpc>
                <a:spcPct val="150000"/>
              </a:lnSpc>
              <a:buFont typeface="Wingdings" panose="05000000000000000000" pitchFamily="2" charset="2"/>
              <a:buChar char="v"/>
            </a:pPr>
            <a:r>
              <a:rPr lang="en-US" sz="1800"/>
              <a:t>The Foundation of the Agreement is YOU</a:t>
            </a:r>
          </a:p>
          <a:p>
            <a:pPr marL="285750" indent="-285750">
              <a:lnSpc>
                <a:spcPct val="150000"/>
              </a:lnSpc>
              <a:buFont typeface="Wingdings" panose="05000000000000000000" pitchFamily="2" charset="2"/>
              <a:buChar char="v"/>
            </a:pPr>
            <a:r>
              <a:rPr lang="en-US" sz="1800"/>
              <a:t>Knowing Your Clients’ Rights Under Michigan Law</a:t>
            </a:r>
          </a:p>
          <a:p>
            <a:pPr marL="285750" indent="-285750">
              <a:lnSpc>
                <a:spcPct val="150000"/>
              </a:lnSpc>
              <a:buFont typeface="Wingdings" panose="05000000000000000000" pitchFamily="2" charset="2"/>
              <a:buChar char="v"/>
            </a:pPr>
            <a:r>
              <a:rPr lang="en-US" sz="1800"/>
              <a:t>Exercise: Hypotheticals and Q&amp;A</a:t>
            </a:r>
          </a:p>
          <a:p>
            <a:pPr marL="285750" indent="-285750">
              <a:lnSpc>
                <a:spcPct val="150000"/>
              </a:lnSpc>
              <a:buFont typeface="Wingdings" panose="05000000000000000000" pitchFamily="2" charset="2"/>
              <a:buChar char="v"/>
            </a:pPr>
            <a:r>
              <a:rPr lang="en-US" sz="1800"/>
              <a:t>The Bail Partnership Agreement—Cash Bond</a:t>
            </a:r>
          </a:p>
          <a:p>
            <a:pPr marL="285750" indent="-285750">
              <a:lnSpc>
                <a:spcPct val="150000"/>
              </a:lnSpc>
              <a:buFont typeface="Wingdings" panose="05000000000000000000" pitchFamily="2" charset="2"/>
              <a:buChar char="v"/>
            </a:pPr>
            <a:r>
              <a:rPr lang="en-US" sz="1800"/>
              <a:t>The Bail Partnership Agreement—Practical Guidance</a:t>
            </a:r>
          </a:p>
          <a:p>
            <a:pPr marL="285750" indent="-285750">
              <a:lnSpc>
                <a:spcPct val="150000"/>
              </a:lnSpc>
              <a:buFont typeface="Wingdings" panose="05000000000000000000" pitchFamily="2" charset="2"/>
              <a:buChar char="v"/>
            </a:pPr>
            <a:r>
              <a:rPr lang="en-US" sz="1800"/>
              <a:t>The Bail Partnership Agreement—Bail Redetermination Hearings</a:t>
            </a:r>
          </a:p>
          <a:p>
            <a:pPr marL="285750" indent="-285750">
              <a:lnSpc>
                <a:spcPct val="150000"/>
              </a:lnSpc>
              <a:buFont typeface="Wingdings" panose="05000000000000000000" pitchFamily="2" charset="2"/>
              <a:buChar char="v"/>
            </a:pPr>
            <a:r>
              <a:rPr lang="en-US" sz="1800"/>
              <a:t>Exercise: Hypotheticals and Q&amp;A</a:t>
            </a:r>
          </a:p>
          <a:p>
            <a:pPr marL="285750" indent="-285750">
              <a:lnSpc>
                <a:spcPct val="150000"/>
              </a:lnSpc>
              <a:buFont typeface="Wingdings" panose="05000000000000000000" pitchFamily="2" charset="2"/>
              <a:buChar char="v"/>
            </a:pPr>
            <a:r>
              <a:rPr lang="en-US" sz="1800"/>
              <a:t>Failures to Appear</a:t>
            </a:r>
          </a:p>
          <a:p>
            <a:pPr marL="285750" indent="-285750">
              <a:lnSpc>
                <a:spcPct val="150000"/>
              </a:lnSpc>
              <a:buFont typeface="Wingdings" panose="05000000000000000000" pitchFamily="2" charset="2"/>
              <a:buChar char="v"/>
            </a:pPr>
            <a:r>
              <a:rPr lang="en-US" sz="1800"/>
              <a:t>Additional Law And Issues Relating To Arraignment</a:t>
            </a:r>
          </a:p>
          <a:p>
            <a:pPr marL="285750" indent="-285750">
              <a:lnSpc>
                <a:spcPct val="150000"/>
              </a:lnSpc>
              <a:buFont typeface="Wingdings" panose="05000000000000000000" pitchFamily="2" charset="2"/>
              <a:buChar char="v"/>
            </a:pPr>
            <a:r>
              <a:rPr lang="en-US" sz="1800"/>
              <a:t>Exercise: Hypotheticals and Q&amp;A</a:t>
            </a:r>
          </a:p>
        </p:txBody>
      </p:sp>
      <p:pic>
        <p:nvPicPr>
          <p:cNvPr id="4" name="Graphic 3">
            <a:extLst>
              <a:ext uri="{FF2B5EF4-FFF2-40B4-BE49-F238E27FC236}">
                <a16:creationId xmlns:a16="http://schemas.microsoft.com/office/drawing/2014/main" id="{4B65F89E-574C-8878-2500-84959814CD1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rot="10800000">
            <a:off x="5989101" y="5517112"/>
            <a:ext cx="914400" cy="914400"/>
          </a:xfrm>
          <a:prstGeom prst="rect">
            <a:avLst/>
          </a:prstGeom>
        </p:spPr>
      </p:pic>
      <p:sp>
        <p:nvSpPr>
          <p:cNvPr id="3" name="Slide Number Placeholder 2">
            <a:extLst>
              <a:ext uri="{FF2B5EF4-FFF2-40B4-BE49-F238E27FC236}">
                <a16:creationId xmlns:a16="http://schemas.microsoft.com/office/drawing/2014/main" id="{36CBE540-492D-A667-9884-394261449535}"/>
              </a:ext>
            </a:extLst>
          </p:cNvPr>
          <p:cNvSpPr>
            <a:spLocks noGrp="1"/>
          </p:cNvSpPr>
          <p:nvPr>
            <p:ph type="sldNum" sz="quarter" idx="12"/>
          </p:nvPr>
        </p:nvSpPr>
        <p:spPr/>
        <p:txBody>
          <a:bodyPr/>
          <a:lstStyle/>
          <a:p>
            <a:fld id="{1978894B-DD9F-4346-9D5A-84DF89F10812}" type="slidenum">
              <a:rPr lang="en-US" smtClean="0"/>
              <a:t>38</a:t>
            </a:fld>
            <a:endParaRPr lang="en-US"/>
          </a:p>
        </p:txBody>
      </p:sp>
    </p:spTree>
    <p:extLst>
      <p:ext uri="{BB962C8B-B14F-4D97-AF65-F5344CB8AC3E}">
        <p14:creationId xmlns:p14="http://schemas.microsoft.com/office/powerpoint/2010/main" val="158573265"/>
      </p:ext>
    </p:extLst>
  </p:cSld>
  <p:clrMapOvr>
    <a:masterClrMapping/>
  </p:clrMapOvr>
  <p:transition/>
  <p:timing/>
</p:sld>
</file>

<file path=ppt/slides/slide39.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2" name="btfpBulletedList982544"/>
          <p:cNvSpPr txBox="1"/>
          <p:nvPr>
            <p:custDataLst>
              <p:tags r:id="rId3"/>
            </p:custDataLst>
          </p:nvPr>
        </p:nvSpPr>
        <p:spPr bwMode="gray">
          <a:xfrm>
            <a:off x="501924" y="2280966"/>
            <a:ext cx="10942983" cy="3088913"/>
          </a:xfrm>
          <a:prstGeom prst="rect">
            <a:avLst/>
          </a:prstGeom>
          <a:noFill/>
        </p:spPr>
        <p:txBody>
          <a:bodyPr vert="horz" wrap="square" lIns="36000" tIns="36000" rIns="36000" bIns="36000" rtlCol="0">
            <a:spAutoFit/>
          </a:bodyPr>
          <a:lstStyle/>
          <a:p>
            <a:pPr>
              <a:spcBef>
                <a:spcPts val="2400"/>
              </a:spcBef>
            </a:pPr>
            <a:r>
              <a:rPr lang="en-US" sz="2200"/>
              <a:t>Except in cases involving assaultive offenses or crimes involving domestic violence, anyone with an outstanding bench warrant can voluntarily present themselves at court within 1 year of the warrant being issued and be arraigned within two hours.  A defendant who follows these procedures is presumed not to be a flight risk.  MCL 762.10d; newly amended MCR 6.105.</a:t>
            </a:r>
          </a:p>
          <a:p>
            <a:pPr>
              <a:spcBef>
                <a:spcPts val="2400"/>
              </a:spcBef>
            </a:pPr>
            <a:r>
              <a:rPr lang="en-US" sz="2200"/>
              <a:t>Except in cases involving assaultive offenses or crimes involving domestic violence, a bench warrant presumptively</a:t>
            </a:r>
            <a:r>
              <a:rPr lang="en-US" sz="2200" baseline="30000"/>
              <a:t>*</a:t>
            </a:r>
            <a:r>
              <a:rPr lang="en-US" sz="2200"/>
              <a:t> should not issue for 48 hours after a defendant fails to appear for a hearing, and bail should not be revoked during that time, to allow the defendant to voluntarily appear.  MCL 764.3; newly amended MCR 6.103.</a:t>
            </a:r>
          </a:p>
        </p:txBody>
      </p:sp>
      <p:sp>
        <p:nvSpPr>
          <p:cNvPr id="7" name="Title 1">
            <a:extLst>
              <a:ext uri="{FF2B5EF4-FFF2-40B4-BE49-F238E27FC236}">
                <a16:creationId xmlns:a16="http://schemas.microsoft.com/office/drawing/2014/main" id="{C380B35A-AFE9-4F6A-B92E-0DAABB1C2F72}"/>
              </a:ext>
            </a:extLst>
          </p:cNvPr>
          <p:cNvSpPr txBox="1"/>
          <p:nvPr/>
        </p:nvSpPr>
        <p:spPr>
          <a:xfrm>
            <a:off x="566529" y="820959"/>
            <a:ext cx="11522075" cy="876687"/>
          </a:xfrm>
          <a:prstGeom prst="rect">
            <a:avLst/>
          </a:prstGeom>
        </p:spPr>
        <p:txBody>
          <a:bodyPr vert="horz" lIns="36000" tIns="36000" rIns="36000" bIns="72000" rtlCol="0" anchor="b">
            <a:noAutofit/>
          </a:bodyPr>
          <a:lstStyle>
            <a:lvl1pPr algn="l" defTabSz="711200" rtl="0" eaLnBrk="1" latinLnBrk="0" hangingPunct="1">
              <a:lnSpc>
                <a:spcPct val="100000"/>
              </a:lnSpc>
              <a:spcBef>
                <a:spcPct val="0"/>
              </a:spcBef>
              <a:buNone/>
              <a:defRPr sz="2400" kern="1200">
                <a:solidFill>
                  <a:schemeClr val="tx1"/>
                </a:solidFill>
                <a:latin typeface="+mj-lt"/>
                <a:ea typeface="+mj-ea"/>
                <a:cs typeface="+mj-cs"/>
              </a:defRPr>
            </a:lvl1pPr>
          </a:lstStyle>
          <a:p>
            <a:pPr marL="0" indent="0" algn="ctr"/>
            <a:r>
              <a:rPr lang="en-US" sz="2800">
                <a:solidFill>
                  <a:schemeClr val="bg1"/>
                </a:solidFill>
              </a:rPr>
              <a:t>FAILURES TO APPEAR</a:t>
            </a:r>
          </a:p>
          <a:p>
            <a:pPr marL="0" indent="0" algn="ctr"/>
            <a:r>
              <a:rPr lang="en-US" sz="2000">
                <a:solidFill>
                  <a:schemeClr val="bg1"/>
                </a:solidFill>
              </a:rPr>
              <a:t>Statutes and Court Rules</a:t>
            </a:r>
          </a:p>
        </p:txBody>
      </p:sp>
      <p:sp>
        <p:nvSpPr>
          <p:cNvPr id="2" name="TextBox 1">
            <a:extLst>
              <a:ext uri="{FF2B5EF4-FFF2-40B4-BE49-F238E27FC236}">
                <a16:creationId xmlns:a16="http://schemas.microsoft.com/office/drawing/2014/main" id="{F9348A54-BE30-44FB-9EC3-4753E687F6AB}"/>
              </a:ext>
            </a:extLst>
          </p:cNvPr>
          <p:cNvSpPr txBox="1"/>
          <p:nvPr/>
        </p:nvSpPr>
        <p:spPr bwMode="gray">
          <a:xfrm>
            <a:off x="501924" y="5953199"/>
            <a:ext cx="10813775" cy="288147"/>
          </a:xfrm>
          <a:prstGeom prst="rect">
            <a:avLst/>
          </a:prstGeom>
          <a:noFill/>
        </p:spPr>
        <p:txBody>
          <a:bodyPr wrap="square" lIns="36000" tIns="36000" rIns="36000" bIns="36000" rtlCol="0">
            <a:spAutoFit/>
          </a:bodyPr>
          <a:lstStyle/>
          <a:p>
            <a:pPr marL="0" indent="0">
              <a:buNone/>
            </a:pPr>
            <a:r>
              <a:rPr lang="en-US" sz="1400"/>
              <a:t>*The presumption can be overcome on various grounds as provided in MCL 764.3(3).</a:t>
            </a:r>
          </a:p>
        </p:txBody>
      </p:sp>
      <p:sp>
        <p:nvSpPr>
          <p:cNvPr id="3" name="Slide Number Placeholder 2">
            <a:extLst>
              <a:ext uri="{FF2B5EF4-FFF2-40B4-BE49-F238E27FC236}">
                <a16:creationId xmlns:a16="http://schemas.microsoft.com/office/drawing/2014/main" id="{15CB8834-0737-05D5-8A51-3F865E52FAC4}"/>
              </a:ext>
            </a:extLst>
          </p:cNvPr>
          <p:cNvSpPr>
            <a:spLocks noGrp="1"/>
          </p:cNvSpPr>
          <p:nvPr>
            <p:ph type="sldNum" sz="quarter" idx="12"/>
          </p:nvPr>
        </p:nvSpPr>
        <p:spPr/>
        <p:txBody>
          <a:bodyPr/>
          <a:lstStyle/>
          <a:p>
            <a:fld id="{1978894B-DD9F-4346-9D5A-84DF89F10812}" type="slidenum">
              <a:rPr lang="en-US" smtClean="0"/>
              <a:t>39</a:t>
            </a:fld>
            <a:endParaRPr lang="en-US"/>
          </a:p>
        </p:txBody>
      </p:sp>
    </p:spTree>
    <p:extLst>
      <p:ext uri="{BB962C8B-B14F-4D97-AF65-F5344CB8AC3E}">
        <p14:creationId xmlns:p14="http://schemas.microsoft.com/office/powerpoint/2010/main" val="1161056355"/>
      </p:ext>
    </p:extLst>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Slide Number Placeholder 2">
            <a:extLst>
              <a:ext uri="{FF2B5EF4-FFF2-40B4-BE49-F238E27FC236}">
                <a16:creationId xmlns:a16="http://schemas.microsoft.com/office/drawing/2014/main" id="{01248E7F-1ACF-CAC7-97F9-694EE63E2739}"/>
              </a:ext>
            </a:extLst>
          </p:cNvPr>
          <p:cNvSpPr>
            <a:spLocks noGrp="1"/>
          </p:cNvSpPr>
          <p:nvPr>
            <p:ph type="sldNum" sz="quarter" idx="12"/>
          </p:nvPr>
        </p:nvSpPr>
        <p:spPr/>
        <p:txBody>
          <a:bodyPr/>
          <a:lstStyle/>
          <a:p>
            <a:fld id="{1978894B-DD9F-4346-9D5A-84DF89F10812}" type="slidenum">
              <a:rPr lang="en-US" smtClean="0"/>
              <a:t>4</a:t>
            </a:fld>
            <a:endParaRPr lang="en-US"/>
          </a:p>
        </p:txBody>
      </p:sp>
      <p:sp>
        <p:nvSpPr>
          <p:cNvPr id="5" name="Title 1">
            <a:extLst>
              <a:ext uri="{FF2B5EF4-FFF2-40B4-BE49-F238E27FC236}">
                <a16:creationId xmlns:a16="http://schemas.microsoft.com/office/drawing/2014/main" id="{525B6A3E-CDC0-1200-6CAD-CF3AE1F65E75}"/>
              </a:ext>
            </a:extLst>
          </p:cNvPr>
          <p:cNvSpPr>
            <a:spLocks noGrp="1"/>
          </p:cNvSpPr>
          <p:nvPr>
            <p:ph type="title"/>
          </p:nvPr>
        </p:nvSpPr>
        <p:spPr>
          <a:xfrm>
            <a:off x="576263" y="730250"/>
            <a:ext cx="11029950" cy="987425"/>
          </a:xfrm>
        </p:spPr>
        <p:txBody>
          <a:bodyPr>
            <a:normAutofit/>
          </a:bodyPr>
          <a:lstStyle/>
          <a:p>
            <a:pPr algn="ctr"/>
            <a:r>
              <a:rPr lang="en-US"/>
              <a:t>OVERVIEW OF HOW BAIL PARTNERSHIP AGREEMENT PROMOTES PUBLIC SAFETY &amp; THE EFFECTIVE ADMINISTRATION OF JUSTICE</a:t>
            </a:r>
          </a:p>
        </p:txBody>
      </p:sp>
      <p:graphicFrame>
        <p:nvGraphicFramePr>
          <p:cNvPr id="6" name="Table 6">
            <a:extLst>
              <a:ext uri="{FF2B5EF4-FFF2-40B4-BE49-F238E27FC236}">
                <a16:creationId xmlns:a16="http://schemas.microsoft.com/office/drawing/2014/main" id="{A8AAFE84-2E4D-7FF1-AE45-659D885C0C73}"/>
              </a:ext>
            </a:extLst>
          </p:cNvPr>
          <p:cNvGraphicFramePr>
            <a:graphicFrameLocks noGrp="1"/>
          </p:cNvGraphicFramePr>
          <p:nvPr>
            <p:extLst>
              <p:ext uri="{D42A27DB-BD31-4B8C-83A1-F6EECF244321}">
                <p14:modId xmlns:p14="http://schemas.microsoft.com/office/powerpoint/2010/main" val="2611336164"/>
              </p:ext>
            </p:extLst>
          </p:nvPr>
        </p:nvGraphicFramePr>
        <p:xfrm>
          <a:off x="874078" y="2077580"/>
          <a:ext cx="10434320" cy="4221618"/>
        </p:xfrm>
        <a:graphic>
          <a:graphicData uri="http://schemas.openxmlformats.org/drawingml/2006/table">
            <a:tbl>
              <a:tblPr firstRow="1" bandRow="1">
                <a:tableStyleId>{5C22544A-7EE6-4342-B048-85BDC9FD1C3A}</a:tableStyleId>
              </a:tblPr>
              <a:tblGrid>
                <a:gridCol w="754428">
                  <a:extLst>
                    <a:ext uri="{9D8B030D-6E8A-4147-A177-3AD203B41FA5}">
                      <a16:colId xmlns:a16="http://schemas.microsoft.com/office/drawing/2014/main" val="3624036693"/>
                    </a:ext>
                  </a:extLst>
                </a:gridCol>
                <a:gridCol w="3470369">
                  <a:extLst>
                    <a:ext uri="{9D8B030D-6E8A-4147-A177-3AD203B41FA5}">
                      <a16:colId xmlns:a16="http://schemas.microsoft.com/office/drawing/2014/main" val="752422196"/>
                    </a:ext>
                  </a:extLst>
                </a:gridCol>
                <a:gridCol w="6209523">
                  <a:extLst>
                    <a:ext uri="{9D8B030D-6E8A-4147-A177-3AD203B41FA5}">
                      <a16:colId xmlns:a16="http://schemas.microsoft.com/office/drawing/2014/main" val="993749261"/>
                    </a:ext>
                  </a:extLst>
                </a:gridCol>
              </a:tblGrid>
              <a:tr h="1338562">
                <a:tc>
                  <a:txBody>
                    <a:bodyPr vert="horz" wrap="square"/>
                    <a:lstStyle/>
                    <a:p>
                      <a:endParaRPr lang="en-US"/>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vert="horz" wrap="square"/>
                    <a:lstStyle/>
                    <a:p>
                      <a:pPr marL="0" marR="0" lvl="0" indent="0" algn="l" defTabSz="457200" rtl="0" eaLnBrk="1" fontAlgn="auto" latinLnBrk="0" hangingPunct="1">
                        <a:lnSpc>
                          <a:spcPct val="100000"/>
                        </a:lnSpc>
                        <a:spcBef>
                          <a:spcPct val="0"/>
                        </a:spcBef>
                        <a:spcAft>
                          <a:spcPct val="0"/>
                        </a:spcAft>
                        <a:buClrTx/>
                        <a:buSzTx/>
                        <a:buFontTx/>
                        <a:buNone/>
                        <a:defRPr/>
                      </a:pPr>
                      <a:r>
                        <a:rPr lang="en-US" b="1">
                          <a:solidFill>
                            <a:schemeClr val="accent2"/>
                          </a:solidFill>
                        </a:rPr>
                        <a:t>Cash Bail harms defendants, families &amp; communities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vert="horz" wrap="square"/>
                    <a:lstStyle/>
                    <a:p>
                      <a:pPr marL="171450" indent="-171450">
                        <a:buFont typeface="Arial" panose="020b0604020202020204" pitchFamily="34" charset="0"/>
                        <a:buChar char="•"/>
                      </a:pPr>
                      <a:r>
                        <a:rPr lang="en-US" sz="1200" b="0">
                          <a:solidFill>
                            <a:schemeClr val="tx1"/>
                          </a:solidFill>
                        </a:rPr>
                        <a:t>Pretrial incarceration results in loss of job, housing, educational opportunities, etc.</a:t>
                      </a:r>
                    </a:p>
                    <a:p>
                      <a:pPr marL="171450" indent="-171450">
                        <a:buFont typeface="Arial" panose="020b0604020202020204" pitchFamily="34" charset="0"/>
                        <a:buChar char="•"/>
                      </a:pPr>
                      <a:r>
                        <a:rPr lang="en-US" sz="1200" b="0">
                          <a:solidFill>
                            <a:schemeClr val="tx1"/>
                          </a:solidFill>
                        </a:rPr>
                        <a:t>500,000 people (63% of total jail pop.) are in jail every night </a:t>
                      </a:r>
                    </a:p>
                    <a:p>
                      <a:pPr marL="171450" indent="-171450">
                        <a:buFont typeface="Arial" panose="020b0604020202020204" pitchFamily="34" charset="0"/>
                        <a:buChar char="•"/>
                      </a:pPr>
                      <a:r>
                        <a:rPr lang="en-US" sz="1200" b="0">
                          <a:solidFill>
                            <a:schemeClr val="tx1"/>
                          </a:solidFill>
                        </a:rPr>
                        <a:t>Daily cost of incarceration to U.S. taxpayers of more than $38 million.  Annual cost is $14 billion a year. </a:t>
                      </a:r>
                    </a:p>
                    <a:p>
                      <a:pPr marL="171450" indent="-171450">
                        <a:buFont typeface="Arial" panose="020b0604020202020204" pitchFamily="34" charset="0"/>
                        <a:buChar char="•"/>
                      </a:pPr>
                      <a:r>
                        <a:rPr lang="en-US" sz="1200" b="0">
                          <a:solidFill>
                            <a:schemeClr val="tx1"/>
                          </a:solidFill>
                        </a:rPr>
                        <a:t>9.7% increase in likelihood of being charged with new misdemeanors &amp; 32.3% increase in likelihood of being charged with new felonies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297790"/>
                  </a:ext>
                </a:extLst>
              </a:tr>
              <a:tr h="720764">
                <a:tc>
                  <a:txBody>
                    <a:bodyPr vert="horz" wrap="square"/>
                    <a:lstStyle/>
                    <a:p>
                      <a:endParaRPr lang="en-US"/>
                    </a:p>
                    <a:p>
                      <a:endParaRPr lang="en-US"/>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vert="horz" wrap="square"/>
                    <a:lstStyle/>
                    <a:p>
                      <a:pPr marL="0" marR="0" lvl="0" indent="0" algn="l" defTabSz="457200" rtl="0" eaLnBrk="1" fontAlgn="auto" latinLnBrk="0" hangingPunct="1">
                        <a:lnSpc>
                          <a:spcPct val="100000"/>
                        </a:lnSpc>
                        <a:spcBef>
                          <a:spcPct val="0"/>
                        </a:spcBef>
                        <a:spcAft>
                          <a:spcPct val="0"/>
                        </a:spcAft>
                        <a:buClrTx/>
                        <a:buSzTx/>
                        <a:buFontTx/>
                        <a:buNone/>
                        <a:defRPr/>
                      </a:pPr>
                      <a:r>
                        <a:rPr lang="en-US" b="1">
                          <a:solidFill>
                            <a:schemeClr val="accent2"/>
                          </a:solidFill>
                        </a:rPr>
                        <a:t>Cash Bail forces plea bargains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vert="horz" wrap="square"/>
                    <a:lstStyle/>
                    <a:p>
                      <a:pPr marL="171450" indent="-171450">
                        <a:buFont typeface="Arial" panose="020b0604020202020204" pitchFamily="34" charset="0"/>
                        <a:buChar char="•"/>
                      </a:pPr>
                      <a:r>
                        <a:rPr lang="en-US" sz="1200"/>
                        <a:t>Defendants are 30% more likely to plead guilty when detained, and they receive longer sentences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48757"/>
                  </a:ext>
                </a:extLst>
              </a:tr>
              <a:tr h="720764">
                <a:tc>
                  <a:txBody>
                    <a:bodyPr vert="horz" wrap="square"/>
                    <a:lstStyle/>
                    <a:p>
                      <a:endParaRPr lang="en-US"/>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vert="horz" wrap="square"/>
                    <a:lstStyle/>
                    <a:p>
                      <a:pPr marL="0" marR="0" lvl="0" indent="0" algn="l" defTabSz="457200" rtl="0" eaLnBrk="1" fontAlgn="auto" latinLnBrk="0" hangingPunct="1">
                        <a:lnSpc>
                          <a:spcPct val="100000"/>
                        </a:lnSpc>
                        <a:spcBef>
                          <a:spcPct val="0"/>
                        </a:spcBef>
                        <a:spcAft>
                          <a:spcPct val="0"/>
                        </a:spcAft>
                        <a:buClrTx/>
                        <a:buSzTx/>
                        <a:buFontTx/>
                        <a:buNone/>
                        <a:defRPr/>
                      </a:pPr>
                      <a:r>
                        <a:rPr lang="en-US" b="1">
                          <a:solidFill>
                            <a:schemeClr val="accent2"/>
                          </a:solidFill>
                        </a:rPr>
                        <a:t>Cash Bail diminishes public safety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vert="horz" wrap="square"/>
                    <a:lstStyle/>
                    <a:p>
                      <a:pPr marL="171450" indent="-171450">
                        <a:buFont typeface="Arial" panose="020b0604020202020204" pitchFamily="34" charset="0"/>
                        <a:buChar char="•"/>
                      </a:pPr>
                      <a:r>
                        <a:rPr lang="en-US" sz="1200"/>
                        <a:t>Compared to identical people released pretrial, low-risk people held 3+ days are arrested 74% more during the pretrial phase and 51% more up to 2 years later</a:t>
                      </a:r>
                    </a:p>
                    <a:p>
                      <a:pPr marL="171450" indent="-171450">
                        <a:buFont typeface="Arial" panose="020b0604020202020204" pitchFamily="34" charset="0"/>
                        <a:buChar char="•"/>
                      </a:pPr>
                      <a:r>
                        <a:rPr lang="en-US" sz="1200" b="1">
                          <a:solidFill>
                            <a:schemeClr val="accent2"/>
                          </a:solidFill>
                        </a:rPr>
                        <a:t>Use of cash bail does not ensure public safety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7867034"/>
                  </a:ext>
                </a:extLst>
              </a:tr>
              <a:tr h="720764">
                <a:tc>
                  <a:txBody>
                    <a:bodyPr vert="horz" wrap="square"/>
                    <a:lstStyle/>
                    <a:p>
                      <a:endParaRPr lang="en-US"/>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vert="horz" wrap="square"/>
                    <a:lstStyle/>
                    <a:p>
                      <a:pPr marL="0" marR="0" lvl="0" indent="0" algn="l" defTabSz="457200" rtl="0" eaLnBrk="1" fontAlgn="auto" latinLnBrk="0" hangingPunct="1">
                        <a:lnSpc>
                          <a:spcPct val="100000"/>
                        </a:lnSpc>
                        <a:spcBef>
                          <a:spcPct val="0"/>
                        </a:spcBef>
                        <a:spcAft>
                          <a:spcPct val="0"/>
                        </a:spcAft>
                        <a:buClrTx/>
                        <a:buSzTx/>
                        <a:buFontTx/>
                        <a:buNone/>
                        <a:defRPr/>
                      </a:pPr>
                      <a:r>
                        <a:rPr lang="en-US" b="1">
                          <a:solidFill>
                            <a:schemeClr val="accent2"/>
                          </a:solidFill>
                        </a:rPr>
                        <a:t>Cash Bail does not reduce failures to appear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vert="horz" wrap="square"/>
                    <a:lstStyle/>
                    <a:p>
                      <a:pPr marL="171450" indent="-171450">
                        <a:buFont typeface="Arial" panose="020b0604020202020204" pitchFamily="34" charset="0"/>
                        <a:buChar char="•"/>
                      </a:pPr>
                      <a:r>
                        <a:rPr lang="en-US" sz="1200"/>
                        <a:t>Mere nonappearance vs. willful flight (absconding)</a:t>
                      </a:r>
                    </a:p>
                    <a:p>
                      <a:pPr marL="171450" indent="-171450">
                        <a:buFont typeface="Arial" panose="020b0604020202020204" pitchFamily="34" charset="0"/>
                        <a:buChar char="•"/>
                      </a:pPr>
                      <a:r>
                        <a:rPr lang="en-US" sz="1200"/>
                        <a:t>The Bail Project clients appear at over 90% of their court appearances </a:t>
                      </a:r>
                    </a:p>
                    <a:p>
                      <a:pPr marL="171450" indent="-171450">
                        <a:buFont typeface="Arial" panose="020b0604020202020204" pitchFamily="34" charset="0"/>
                        <a:buChar char="•"/>
                      </a:pPr>
                      <a:r>
                        <a:rPr lang="en-US" sz="1200"/>
                        <a:t>2013 study found FTA rates increase the longer a person is detained pretrial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65339751"/>
                  </a:ext>
                </a:extLst>
              </a:tr>
              <a:tr h="720764">
                <a:tc>
                  <a:txBody>
                    <a:bodyPr vert="horz" wrap="square"/>
                    <a:lstStyle/>
                    <a:p>
                      <a:endParaRPr lang="en-US"/>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vert="horz" wrap="square"/>
                    <a:lstStyle/>
                    <a:p>
                      <a:pPr marL="0" marR="0" lvl="0" indent="0" algn="l" defTabSz="457200" rtl="0" eaLnBrk="1" fontAlgn="auto" latinLnBrk="0" hangingPunct="1">
                        <a:lnSpc>
                          <a:spcPct val="100000"/>
                        </a:lnSpc>
                        <a:spcBef>
                          <a:spcPct val="0"/>
                        </a:spcBef>
                        <a:spcAft>
                          <a:spcPct val="0"/>
                        </a:spcAft>
                        <a:buClrTx/>
                        <a:buSzTx/>
                        <a:buFontTx/>
                        <a:buNone/>
                        <a:defRPr/>
                      </a:pPr>
                      <a:r>
                        <a:rPr lang="en-US" b="1">
                          <a:solidFill>
                            <a:schemeClr val="accent2"/>
                          </a:solidFill>
                        </a:rPr>
                        <a:t>Racial disparate impact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vert="horz" wrap="square"/>
                    <a:lstStyle/>
                    <a:p>
                      <a:pPr marL="171450" marR="0" lvl="0" indent="-171450" algn="l" defTabSz="4572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200">
                          <a:latin typeface="+mj-lt"/>
                        </a:rPr>
                        <a:t>Both Black and white judges sentence Black offenders more severely than white offenders.   </a:t>
                      </a:r>
                      <a:endParaRPr lang="en-US" sz="900" baseline="3000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3790132"/>
                  </a:ext>
                </a:extLst>
              </a:tr>
            </a:tbl>
          </a:graphicData>
        </a:graphic>
      </p:graphicFrame>
      <p:pic>
        <p:nvPicPr>
          <p:cNvPr id="9" name="Graphic 8">
            <a:extLst>
              <a:ext uri="{FF2B5EF4-FFF2-40B4-BE49-F238E27FC236}">
                <a16:creationId xmlns:a16="http://schemas.microsoft.com/office/drawing/2014/main" id="{58DB854C-16AC-4287-572A-1D0142C7B40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853758" y="4061238"/>
            <a:ext cx="815480" cy="815480"/>
          </a:xfrm>
          <a:prstGeom prst="rect">
            <a:avLst/>
          </a:prstGeom>
        </p:spPr>
      </p:pic>
      <p:pic>
        <p:nvPicPr>
          <p:cNvPr id="11" name="Graphic 10">
            <a:extLst>
              <a:ext uri="{FF2B5EF4-FFF2-40B4-BE49-F238E27FC236}">
                <a16:creationId xmlns:a16="http://schemas.microsoft.com/office/drawing/2014/main" id="{37960035-4338-7A2E-C637-D0B876F700F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844938" y="5530619"/>
            <a:ext cx="815480" cy="815480"/>
          </a:xfrm>
          <a:prstGeom prst="rect">
            <a:avLst/>
          </a:prstGeom>
        </p:spPr>
      </p:pic>
      <p:pic>
        <p:nvPicPr>
          <p:cNvPr id="13" name="Graphic 12">
            <a:extLst>
              <a:ext uri="{FF2B5EF4-FFF2-40B4-BE49-F238E27FC236}">
                <a16:creationId xmlns:a16="http://schemas.microsoft.com/office/drawing/2014/main" id="{1970F710-CD93-C1DA-1614-067FA7C7028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p:blipFill>
        <p:spPr>
          <a:xfrm>
            <a:off x="874078" y="2377440"/>
            <a:ext cx="795160" cy="795160"/>
          </a:xfrm>
          <a:prstGeom prst="rect">
            <a:avLst/>
          </a:prstGeom>
        </p:spPr>
      </p:pic>
      <p:pic>
        <p:nvPicPr>
          <p:cNvPr id="15" name="Graphic 14">
            <a:extLst>
              <a:ext uri="{FF2B5EF4-FFF2-40B4-BE49-F238E27FC236}">
                <a16:creationId xmlns:a16="http://schemas.microsoft.com/office/drawing/2014/main" id="{1854836A-3847-6E63-7074-C7B125A70858}"/>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 xmlns:asvg="http://schemas.microsoft.com/office/drawing/2016/SVG/main" r:embed="rId10"/>
              </a:ext>
            </a:extLst>
          </a:blip>
          <a:stretch>
            <a:fillRect/>
          </a:stretch>
        </p:blipFill>
        <p:spPr>
          <a:xfrm>
            <a:off x="874078" y="3347799"/>
            <a:ext cx="795160" cy="795160"/>
          </a:xfrm>
          <a:prstGeom prst="rect">
            <a:avLst/>
          </a:prstGeom>
        </p:spPr>
      </p:pic>
      <p:pic>
        <p:nvPicPr>
          <p:cNvPr id="17" name="Graphic 16">
            <a:extLst>
              <a:ext uri="{FF2B5EF4-FFF2-40B4-BE49-F238E27FC236}">
                <a16:creationId xmlns:a16="http://schemas.microsoft.com/office/drawing/2014/main" id="{4086985C-3299-31E8-7D93-489325D9B33C}"/>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 xmlns:asvg="http://schemas.microsoft.com/office/drawing/2016/SVG/main" r:embed="rId12"/>
              </a:ext>
            </a:extLst>
          </a:blip>
          <a:stretch>
            <a:fillRect/>
          </a:stretch>
        </p:blipFill>
        <p:spPr>
          <a:xfrm>
            <a:off x="865258" y="4765939"/>
            <a:ext cx="795160" cy="795160"/>
          </a:xfrm>
          <a:prstGeom prst="rect">
            <a:avLst/>
          </a:prstGeom>
        </p:spPr>
      </p:pic>
      <p:sp>
        <p:nvSpPr>
          <p:cNvPr id="2" name="TextBox 1">
            <a:extLst>
              <a:ext uri="{FF2B5EF4-FFF2-40B4-BE49-F238E27FC236}">
                <a16:creationId xmlns:a16="http://schemas.microsoft.com/office/drawing/2014/main" id="{5910C7B5-E7E9-7F91-15D9-585D9A8830C5}"/>
              </a:ext>
            </a:extLst>
          </p:cNvPr>
          <p:cNvSpPr txBox="1"/>
          <p:nvPr/>
        </p:nvSpPr>
        <p:spPr>
          <a:xfrm>
            <a:off x="9418320" y="6550223"/>
            <a:ext cx="2489200" cy="307777"/>
          </a:xfrm>
          <a:prstGeom prst="rect">
            <a:avLst/>
          </a:prstGeom>
          <a:noFill/>
        </p:spPr>
        <p:txBody>
          <a:bodyPr wrap="square" rtlCol="0">
            <a:spAutoFit/>
          </a:bodyPr>
          <a:lstStyle/>
          <a:p>
            <a:r>
              <a:rPr lang="en-US" sz="1400" i="1"/>
              <a:t>Sources are available on slide 43</a:t>
            </a:r>
          </a:p>
        </p:txBody>
      </p:sp>
    </p:spTree>
    <p:extLst>
      <p:ext uri="{BB962C8B-B14F-4D97-AF65-F5344CB8AC3E}">
        <p14:creationId xmlns:p14="http://schemas.microsoft.com/office/powerpoint/2010/main" val="1770857707"/>
      </p:ext>
    </p:extLst>
  </p:cSld>
  <p:clrMapOvr>
    <a:masterClrMapping/>
  </p:clrMapOvr>
  <p:transition/>
  <p:timing/>
</p:sld>
</file>

<file path=ppt/slides/slide40.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D1325CA4-95A5-4DEE-9272-C35757456397}"/>
              </a:ext>
            </a:extLst>
          </p:cNvPr>
          <p:cNvSpPr>
            <a:spLocks noGrp="1"/>
          </p:cNvSpPr>
          <p:nvPr>
            <p:ph type="title"/>
          </p:nvPr>
        </p:nvSpPr>
        <p:spPr>
          <a:xfrm>
            <a:off x="314960" y="985521"/>
            <a:ext cx="11460480" cy="487996"/>
          </a:xfrm>
        </p:spPr>
        <p:txBody>
          <a:bodyPr>
            <a:noAutofit/>
          </a:bodyPr>
          <a:lstStyle/>
          <a:p>
            <a:pPr algn="ctr"/>
            <a:r>
              <a:rPr lang="en-US"/>
              <a:t>Americans with Disabilities Act (ADA)</a:t>
            </a:r>
          </a:p>
        </p:txBody>
      </p:sp>
      <p:sp>
        <p:nvSpPr>
          <p:cNvPr id="3" name="Content Placeholder 2">
            <a:extLst>
              <a:ext uri="{FF2B5EF4-FFF2-40B4-BE49-F238E27FC236}">
                <a16:creationId xmlns:a16="http://schemas.microsoft.com/office/drawing/2014/main" id="{88B49B01-4795-45A4-BB12-74F046A16203}"/>
              </a:ext>
            </a:extLst>
          </p:cNvPr>
          <p:cNvSpPr>
            <a:spLocks noGrp="1"/>
          </p:cNvSpPr>
          <p:nvPr>
            <p:ph idx="1"/>
          </p:nvPr>
        </p:nvSpPr>
        <p:spPr>
          <a:xfrm>
            <a:off x="457200" y="1930400"/>
            <a:ext cx="11153608" cy="4734559"/>
          </a:xfrm>
        </p:spPr>
        <p:txBody>
          <a:bodyPr anchor="t">
            <a:noAutofit/>
          </a:bodyPr>
          <a:lstStyle/>
          <a:p>
            <a:pPr marL="0" lvl="1" indent="0">
              <a:lnSpc>
                <a:spcPct val="120000"/>
              </a:lnSpc>
              <a:spcBef>
                <a:spcPct val="0"/>
              </a:spcBef>
              <a:spcAft>
                <a:spcPct val="0"/>
              </a:spcAft>
              <a:buNone/>
            </a:pPr>
            <a:endParaRPr lang="en-US" sz="1400">
              <a:solidFill>
                <a:srgbClr val="000000"/>
              </a:solidFill>
              <a:latin typeface="+mj-lt"/>
            </a:endParaRPr>
          </a:p>
          <a:p>
            <a:pPr marL="0" indent="0">
              <a:spcBef>
                <a:spcPct val="0"/>
              </a:spcBef>
              <a:buNone/>
            </a:pPr>
            <a:r>
              <a:rPr lang="en-US" sz="1400" b="1">
                <a:solidFill>
                  <a:schemeClr val="accent2"/>
                </a:solidFill>
                <a:latin typeface="+mj-lt"/>
              </a:rPr>
              <a:t>Who is covered?</a:t>
            </a:r>
          </a:p>
          <a:p>
            <a:pPr marL="555750" lvl="2" indent="-285750">
              <a:lnSpc>
                <a:spcPct val="120000"/>
              </a:lnSpc>
              <a:spcBef>
                <a:spcPct val="0"/>
              </a:spcBef>
              <a:spcAft>
                <a:spcPct val="0"/>
              </a:spcAft>
              <a:buFont typeface="Arial" panose="020b0604020202020204" pitchFamily="34" charset="0"/>
              <a:buChar char="•"/>
            </a:pPr>
            <a:r>
              <a:rPr lang="en-US">
                <a:solidFill>
                  <a:srgbClr val="000000"/>
                </a:solidFill>
                <a:latin typeface="+mj-lt"/>
              </a:rPr>
              <a:t>Everyone. The ADA defines “disability” broadly as “(A) a physical or mental impairment that substantially limits one or more major life activities of such individual; (B) a record of such an impairment; or (c) being regarded as having such an impairment. 42 U.S.C. section 12102.  There are extremely high rates of disabilities amongst the incarcerated and criminally accused populations.</a:t>
            </a:r>
          </a:p>
          <a:p>
            <a:pPr marL="555750" lvl="2" indent="-285750">
              <a:lnSpc>
                <a:spcPct val="120000"/>
              </a:lnSpc>
              <a:spcBef>
                <a:spcPct val="0"/>
              </a:spcBef>
              <a:spcAft>
                <a:spcPct val="0"/>
              </a:spcAft>
              <a:buFont typeface="Arial" panose="020b0604020202020204" pitchFamily="34" charset="0"/>
              <a:buChar char="•"/>
            </a:pPr>
            <a:r>
              <a:rPr lang="en-US">
                <a:solidFill>
                  <a:srgbClr val="000000"/>
                </a:solidFill>
                <a:latin typeface="+mj-lt"/>
              </a:rPr>
              <a:t>Major life activities “include, but are not limited to, caring for oneself, performing manual tasks, seeing, hearing, eating, sleeping, walking, standing, lifting, bending, speaking, breathing, learning, reading, concentrating, thinking, communicating, and working.” Id. </a:t>
            </a:r>
          </a:p>
          <a:p>
            <a:pPr marL="270000" lvl="2" indent="0">
              <a:lnSpc>
                <a:spcPct val="120000"/>
              </a:lnSpc>
              <a:spcBef>
                <a:spcPct val="0"/>
              </a:spcBef>
              <a:spcAft>
                <a:spcPct val="0"/>
              </a:spcAft>
              <a:buFont typeface="Arial" panose="020b0604020202020204" pitchFamily="34" charset="0"/>
              <a:buChar char="•"/>
            </a:pPr>
            <a:endParaRPr lang="en-US">
              <a:solidFill>
                <a:srgbClr val="000000"/>
              </a:solidFill>
              <a:latin typeface="+mj-lt"/>
            </a:endParaRPr>
          </a:p>
          <a:p>
            <a:pPr marL="0" indent="0">
              <a:buNone/>
            </a:pPr>
            <a:r>
              <a:rPr lang="en-US" sz="1400" b="1">
                <a:solidFill>
                  <a:schemeClr val="accent2"/>
                </a:solidFill>
                <a:latin typeface="+mj-lt"/>
                <a:cs typeface="Calibri" panose="020f0502020204030204" pitchFamily="34" charset="0"/>
              </a:rPr>
              <a:t>What are you looking for?</a:t>
            </a:r>
          </a:p>
          <a:p>
            <a:pPr lvl="1">
              <a:spcAft>
                <a:spcPct val="0"/>
              </a:spcAft>
              <a:buFont typeface="Arial" panose="020b0604020202020204" pitchFamily="34" charset="0"/>
              <a:buChar char="•"/>
            </a:pPr>
            <a:r>
              <a:rPr lang="en-US" sz="1400">
                <a:latin typeface="+mj-lt"/>
                <a:cs typeface="Calibri" panose="020f0502020204030204" pitchFamily="34" charset="0"/>
              </a:rPr>
              <a:t>Reasonable accommodations</a:t>
            </a:r>
          </a:p>
          <a:p>
            <a:pPr lvl="2">
              <a:spcAft>
                <a:spcPct val="0"/>
              </a:spcAft>
              <a:buFont typeface="Arial" panose="020b0604020202020204" pitchFamily="34" charset="0"/>
              <a:buChar char="•"/>
            </a:pPr>
            <a:r>
              <a:rPr lang="en-US" i="0">
                <a:solidFill>
                  <a:srgbClr val="202124"/>
                </a:solidFill>
                <a:effectLst/>
                <a:latin typeface="+mj-lt"/>
                <a:cs typeface="Calibri" panose="020f0502020204030204" pitchFamily="34" charset="0"/>
              </a:rPr>
              <a:t>A reasonable accommodation under Section 504 is a change, adaptation, or modification to a policy, program, service, or workplace which will allow a qualified person with a disability to participate fully in a program, take advantage of a service, or perform a job.</a:t>
            </a:r>
          </a:p>
          <a:p>
            <a:pPr lvl="2">
              <a:spcAft>
                <a:spcPct val="0"/>
              </a:spcAft>
              <a:buFont typeface="Arial" panose="020b0604020202020204" pitchFamily="34" charset="0"/>
              <a:buChar char="•"/>
            </a:pPr>
            <a:r>
              <a:rPr lang="en-US" i="0">
                <a:solidFill>
                  <a:srgbClr val="202124"/>
                </a:solidFill>
                <a:effectLst/>
                <a:latin typeface="+mj-lt"/>
                <a:cs typeface="Calibri" panose="020f0502020204030204" pitchFamily="34" charset="0"/>
              </a:rPr>
              <a:t>Accommodations are typically grouped into four categories: presentation, response, setting, and timing and scheduling.</a:t>
            </a:r>
          </a:p>
          <a:p>
            <a:pPr lvl="1">
              <a:spcAft>
                <a:spcPct val="0"/>
              </a:spcAft>
              <a:buFont typeface="Arial" panose="020b0604020202020204" pitchFamily="34" charset="0"/>
              <a:buChar char="•"/>
            </a:pPr>
            <a:r>
              <a:rPr lang="en-US" sz="1400">
                <a:latin typeface="+mj-lt"/>
                <a:cs typeface="Calibri" panose="020f0502020204030204" pitchFamily="34" charset="0"/>
              </a:rPr>
              <a:t>Inability to pay as a </a:t>
            </a:r>
            <a:r>
              <a:rPr lang="en-US" sz="1400" i="1">
                <a:latin typeface="+mj-lt"/>
                <a:cs typeface="Calibri" panose="020f0502020204030204" pitchFamily="34" charset="0"/>
              </a:rPr>
              <a:t>result</a:t>
            </a:r>
            <a:r>
              <a:rPr lang="en-US" sz="1400">
                <a:latin typeface="+mj-lt"/>
                <a:cs typeface="Calibri" panose="020f0502020204030204" pitchFamily="34" charset="0"/>
              </a:rPr>
              <a:t> of a disability </a:t>
            </a:r>
            <a:r>
              <a:rPr lang="en-US" sz="1400">
                <a:effectLst/>
                <a:latin typeface="+mj-lt"/>
                <a:ea typeface="Times New Roman" panose="02020603050405020304" pitchFamily="18" charset="0"/>
                <a:cs typeface="Calibri" panose="020f0502020204030204" pitchFamily="34" charset="0"/>
              </a:rPr>
              <a:t>and/or the poverty programs upon which disabled people rely (like SSI)</a:t>
            </a:r>
          </a:p>
          <a:p>
            <a:pPr lvl="1">
              <a:spcAft>
                <a:spcPct val="0"/>
              </a:spcAft>
              <a:buFont typeface="Arial" panose="020b0604020202020204" pitchFamily="34" charset="0"/>
              <a:buChar char="•"/>
            </a:pPr>
            <a:r>
              <a:rPr lang="en-US" sz="1400">
                <a:latin typeface="+mj-lt"/>
                <a:cs typeface="Calibri" panose="020f0502020204030204" pitchFamily="34" charset="0"/>
              </a:rPr>
              <a:t>SSI and SSDI or other state and federal monetary benefits cannot be used to pay bail </a:t>
            </a:r>
          </a:p>
          <a:p>
            <a:pPr lvl="1">
              <a:spcAft>
                <a:spcPct val="0"/>
              </a:spcAft>
              <a:buFont typeface="Arial" panose="020b0604020202020204" pitchFamily="34" charset="0"/>
              <a:buChar char="•"/>
            </a:pPr>
            <a:r>
              <a:rPr lang="en-US" sz="1400">
                <a:latin typeface="+mj-lt"/>
                <a:ea typeface="Times New Roman" panose="02020603050405020304" pitchFamily="18" charset="0"/>
                <a:cs typeface="Calibri" panose="020f0502020204030204" pitchFamily="34" charset="0"/>
              </a:rPr>
              <a:t>Consider whether previous FTAs or alleged technical violations were </a:t>
            </a:r>
            <a:r>
              <a:rPr lang="en-US" sz="1400" i="1">
                <a:effectLst/>
                <a:latin typeface="+mj-lt"/>
                <a:ea typeface="Times New Roman" panose="02020603050405020304" pitchFamily="18" charset="0"/>
                <a:cs typeface="Calibri" panose="020f0502020204030204" pitchFamily="34" charset="0"/>
              </a:rPr>
              <a:t>themselves </a:t>
            </a:r>
            <a:r>
              <a:rPr lang="en-US" sz="1400">
                <a:effectLst/>
                <a:latin typeface="+mj-lt"/>
                <a:ea typeface="Times New Roman" panose="02020603050405020304" pitchFamily="18" charset="0"/>
                <a:cs typeface="Calibri" panose="020f0502020204030204" pitchFamily="34" charset="0"/>
              </a:rPr>
              <a:t>a result of inadequate accommodations or an inability to comply with onerous release conditions</a:t>
            </a:r>
            <a:endParaRPr lang="en-US" sz="1400">
              <a:latin typeface="+mj-lt"/>
              <a:cs typeface="Calibri" panose="020f0502020204030204" pitchFamily="34" charset="0"/>
            </a:endParaRPr>
          </a:p>
        </p:txBody>
      </p:sp>
      <p:sp>
        <p:nvSpPr>
          <p:cNvPr id="4" name="Slide Number Placeholder 3">
            <a:extLst>
              <a:ext uri="{FF2B5EF4-FFF2-40B4-BE49-F238E27FC236}">
                <a16:creationId xmlns:a16="http://schemas.microsoft.com/office/drawing/2014/main" id="{1CAC1F12-D0F0-8B02-FC81-6DF2F1CE2656}"/>
              </a:ext>
            </a:extLst>
          </p:cNvPr>
          <p:cNvSpPr>
            <a:spLocks noGrp="1"/>
          </p:cNvSpPr>
          <p:nvPr>
            <p:ph type="sldNum" sz="quarter" idx="12"/>
          </p:nvPr>
        </p:nvSpPr>
        <p:spPr/>
        <p:txBody>
          <a:bodyPr/>
          <a:lstStyle/>
          <a:p>
            <a:fld id="{1978894B-DD9F-4346-9D5A-84DF89F10812}" type="slidenum">
              <a:rPr lang="en-US" smtClean="0"/>
              <a:t>40</a:t>
            </a:fld>
            <a:endParaRPr lang="en-US"/>
          </a:p>
        </p:txBody>
      </p:sp>
    </p:spTree>
    <p:extLst>
      <p:ext uri="{BB962C8B-B14F-4D97-AF65-F5344CB8AC3E}">
        <p14:creationId xmlns:p14="http://schemas.microsoft.com/office/powerpoint/2010/main" val="3699875155"/>
      </p:ext>
    </p:extLst>
  </p:cSld>
  <p:clrMapOvr>
    <a:masterClrMapping/>
  </p:clrMapOvr>
  <p:transition/>
  <p:timing/>
</p:sld>
</file>

<file path=ppt/slides/slide4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581192" y="863600"/>
            <a:ext cx="11029616" cy="679858"/>
          </a:xfrm>
        </p:spPr>
        <p:txBody>
          <a:bodyPr>
            <a:normAutofit/>
          </a:bodyPr>
          <a:lstStyle/>
          <a:p>
            <a:pPr algn="ctr"/>
            <a:r>
              <a:rPr lang="en-US"/>
              <a:t>TOPICS TO BE COVERED</a:t>
            </a:r>
          </a:p>
        </p:txBody>
      </p:sp>
      <p:sp>
        <p:nvSpPr>
          <p:cNvPr id="8" name="TextBox 7">
            <a:extLst>
              <a:ext uri="{FF2B5EF4-FFF2-40B4-BE49-F238E27FC236}">
                <a16:creationId xmlns:a16="http://schemas.microsoft.com/office/drawing/2014/main" id="{1A8D85DE-DD26-4338-BFF6-53D1937698B0}"/>
              </a:ext>
            </a:extLst>
          </p:cNvPr>
          <p:cNvSpPr txBox="1"/>
          <p:nvPr/>
        </p:nvSpPr>
        <p:spPr bwMode="gray">
          <a:xfrm>
            <a:off x="882040" y="1963692"/>
            <a:ext cx="10417323" cy="4594390"/>
          </a:xfrm>
          <a:prstGeom prst="rect">
            <a:avLst/>
          </a:prstGeom>
          <a:noFill/>
        </p:spPr>
        <p:txBody>
          <a:bodyPr wrap="square" lIns="36000" tIns="36000" rIns="36000" bIns="36000" rtlCol="0">
            <a:spAutoFit/>
          </a:bodyPr>
          <a:lstStyle/>
          <a:p>
            <a:pPr marL="285750" indent="-285750">
              <a:lnSpc>
                <a:spcPct val="150000"/>
              </a:lnSpc>
              <a:buFont typeface="Wingdings" panose="05000000000000000000" pitchFamily="2" charset="2"/>
              <a:buChar char="v"/>
            </a:pPr>
            <a:r>
              <a:rPr lang="en-US" sz="1800"/>
              <a:t>Introduction/Key Takeaways</a:t>
            </a:r>
          </a:p>
          <a:p>
            <a:pPr marL="285750" indent="-285750">
              <a:lnSpc>
                <a:spcPct val="150000"/>
              </a:lnSpc>
              <a:buFont typeface="Wingdings" panose="05000000000000000000" pitchFamily="2" charset="2"/>
              <a:buChar char="v"/>
            </a:pPr>
            <a:r>
              <a:rPr lang="en-US" sz="1800"/>
              <a:t>The Foundation of the Agreement is YOU</a:t>
            </a:r>
          </a:p>
          <a:p>
            <a:pPr marL="285750" indent="-285750">
              <a:lnSpc>
                <a:spcPct val="150000"/>
              </a:lnSpc>
              <a:buFont typeface="Wingdings" panose="05000000000000000000" pitchFamily="2" charset="2"/>
              <a:buChar char="v"/>
            </a:pPr>
            <a:r>
              <a:rPr lang="en-US" sz="1800"/>
              <a:t>Knowing Your Clients’ Rights Under Michigan Law</a:t>
            </a:r>
          </a:p>
          <a:p>
            <a:pPr marL="285750" indent="-285750">
              <a:lnSpc>
                <a:spcPct val="150000"/>
              </a:lnSpc>
              <a:buFont typeface="Wingdings" panose="05000000000000000000" pitchFamily="2" charset="2"/>
              <a:buChar char="v"/>
            </a:pPr>
            <a:r>
              <a:rPr lang="en-US" sz="1800"/>
              <a:t>Exercise: Hypotheticals and Q&amp;A</a:t>
            </a:r>
          </a:p>
          <a:p>
            <a:pPr marL="285750" indent="-285750">
              <a:lnSpc>
                <a:spcPct val="150000"/>
              </a:lnSpc>
              <a:buFont typeface="Wingdings" panose="05000000000000000000" pitchFamily="2" charset="2"/>
              <a:buChar char="v"/>
            </a:pPr>
            <a:r>
              <a:rPr lang="en-US" sz="1800"/>
              <a:t>The Bail Partnership Agreement—Cash Bond</a:t>
            </a:r>
          </a:p>
          <a:p>
            <a:pPr marL="285750" indent="-285750">
              <a:lnSpc>
                <a:spcPct val="150000"/>
              </a:lnSpc>
              <a:buFont typeface="Wingdings" panose="05000000000000000000" pitchFamily="2" charset="2"/>
              <a:buChar char="v"/>
            </a:pPr>
            <a:r>
              <a:rPr lang="en-US" sz="1800"/>
              <a:t>The Bail Partnership Agreement—Practical Guidance</a:t>
            </a:r>
          </a:p>
          <a:p>
            <a:pPr marL="285750" indent="-285750">
              <a:lnSpc>
                <a:spcPct val="150000"/>
              </a:lnSpc>
              <a:buFont typeface="Wingdings" panose="05000000000000000000" pitchFamily="2" charset="2"/>
              <a:buChar char="v"/>
            </a:pPr>
            <a:r>
              <a:rPr lang="en-US" sz="1800"/>
              <a:t>The Bail Partnership Agreement—Bail Redetermination Hearings</a:t>
            </a:r>
          </a:p>
          <a:p>
            <a:pPr marL="285750" indent="-285750">
              <a:lnSpc>
                <a:spcPct val="150000"/>
              </a:lnSpc>
              <a:buFont typeface="Wingdings" panose="05000000000000000000" pitchFamily="2" charset="2"/>
              <a:buChar char="v"/>
            </a:pPr>
            <a:r>
              <a:rPr lang="en-US" sz="1800"/>
              <a:t>Exercise: Hypotheticals and Q&amp;A</a:t>
            </a:r>
          </a:p>
          <a:p>
            <a:pPr marL="285750" indent="-285750">
              <a:lnSpc>
                <a:spcPct val="150000"/>
              </a:lnSpc>
              <a:buFont typeface="Wingdings" panose="05000000000000000000" pitchFamily="2" charset="2"/>
              <a:buChar char="v"/>
            </a:pPr>
            <a:r>
              <a:rPr lang="en-US" sz="1800"/>
              <a:t>Failures to Appear</a:t>
            </a:r>
          </a:p>
          <a:p>
            <a:pPr marL="285750" indent="-285750">
              <a:lnSpc>
                <a:spcPct val="150000"/>
              </a:lnSpc>
              <a:buFont typeface="Wingdings" panose="05000000000000000000" pitchFamily="2" charset="2"/>
              <a:buChar char="v"/>
            </a:pPr>
            <a:r>
              <a:rPr lang="en-US" sz="1800"/>
              <a:t>Additional Law And Issues Relating To Arraignment</a:t>
            </a:r>
          </a:p>
          <a:p>
            <a:pPr marL="285750" indent="-285750">
              <a:lnSpc>
                <a:spcPct val="150000"/>
              </a:lnSpc>
              <a:buFont typeface="Wingdings" panose="05000000000000000000" pitchFamily="2" charset="2"/>
              <a:buChar char="v"/>
            </a:pPr>
            <a:r>
              <a:rPr lang="en-US" sz="1800"/>
              <a:t>Exercise: Hypotheticals and Q&amp;A</a:t>
            </a:r>
          </a:p>
        </p:txBody>
      </p:sp>
      <p:pic>
        <p:nvPicPr>
          <p:cNvPr id="4" name="Graphic 3">
            <a:extLst>
              <a:ext uri="{FF2B5EF4-FFF2-40B4-BE49-F238E27FC236}">
                <a16:creationId xmlns:a16="http://schemas.microsoft.com/office/drawing/2014/main" id="{4B65F89E-574C-8878-2500-84959814CD1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rot="10800000">
            <a:off x="4454941" y="5882237"/>
            <a:ext cx="914400" cy="914400"/>
          </a:xfrm>
          <a:prstGeom prst="rect">
            <a:avLst/>
          </a:prstGeom>
        </p:spPr>
      </p:pic>
      <p:sp>
        <p:nvSpPr>
          <p:cNvPr id="3" name="Slide Number Placeholder 2">
            <a:extLst>
              <a:ext uri="{FF2B5EF4-FFF2-40B4-BE49-F238E27FC236}">
                <a16:creationId xmlns:a16="http://schemas.microsoft.com/office/drawing/2014/main" id="{36CBE540-492D-A667-9884-394261449535}"/>
              </a:ext>
            </a:extLst>
          </p:cNvPr>
          <p:cNvSpPr>
            <a:spLocks noGrp="1"/>
          </p:cNvSpPr>
          <p:nvPr>
            <p:ph type="sldNum" sz="quarter" idx="12"/>
          </p:nvPr>
        </p:nvSpPr>
        <p:spPr/>
        <p:txBody>
          <a:bodyPr/>
          <a:lstStyle/>
          <a:p>
            <a:fld id="{1978894B-DD9F-4346-9D5A-84DF89F10812}" type="slidenum">
              <a:rPr lang="en-US" smtClean="0"/>
              <a:t>41</a:t>
            </a:fld>
            <a:endParaRPr lang="en-US"/>
          </a:p>
        </p:txBody>
      </p:sp>
    </p:spTree>
    <p:extLst>
      <p:ext uri="{BB962C8B-B14F-4D97-AF65-F5344CB8AC3E}">
        <p14:creationId xmlns:p14="http://schemas.microsoft.com/office/powerpoint/2010/main" val="2944234324"/>
      </p:ext>
    </p:extLst>
  </p:cSld>
  <p:clrMapOvr>
    <a:masterClrMapping/>
  </p:clrMapOvr>
  <p:transition/>
  <p:timing/>
</p:sld>
</file>

<file path=ppt/slides/slide4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1B18BDA7-4C7C-D5C6-55EE-4BD9CED3CD01}"/>
              </a:ext>
            </a:extLst>
          </p:cNvPr>
          <p:cNvSpPr>
            <a:spLocks noGrp="1"/>
          </p:cNvSpPr>
          <p:nvPr>
            <p:ph type="title"/>
          </p:nvPr>
        </p:nvSpPr>
        <p:spPr/>
        <p:txBody>
          <a:bodyPr/>
          <a:lstStyle/>
          <a:p>
            <a:pPr algn="ctr"/>
            <a:r>
              <a:rPr lang="en-US"/>
              <a:t>Pre-trial release hypotheticals for discussion (3 of 3)</a:t>
            </a:r>
            <a:endParaRPr lang="en-US"/>
          </a:p>
        </p:txBody>
      </p:sp>
      <p:sp>
        <p:nvSpPr>
          <p:cNvPr id="3" name="Slide Number Placeholder 2">
            <a:extLst>
              <a:ext uri="{FF2B5EF4-FFF2-40B4-BE49-F238E27FC236}">
                <a16:creationId xmlns:a16="http://schemas.microsoft.com/office/drawing/2014/main" id="{4E69951A-E086-DD82-99C3-CDB5FDC3CF4E}"/>
              </a:ext>
            </a:extLst>
          </p:cNvPr>
          <p:cNvSpPr>
            <a:spLocks noGrp="1"/>
          </p:cNvSpPr>
          <p:nvPr>
            <p:ph type="sldNum" sz="quarter" idx="12"/>
          </p:nvPr>
        </p:nvSpPr>
        <p:spPr/>
        <p:txBody>
          <a:bodyPr/>
          <a:lstStyle/>
          <a:p>
            <a:fld id="{1978894B-DD9F-4346-9D5A-84DF89F10812}" type="slidenum">
              <a:rPr lang="en-US" smtClean="0"/>
              <a:t>42</a:t>
            </a:fld>
            <a:endParaRPr lang="en-US"/>
          </a:p>
        </p:txBody>
      </p:sp>
      <p:graphicFrame>
        <p:nvGraphicFramePr>
          <p:cNvPr id="4" name="Table 3">
            <a:extLst>
              <a:ext uri="{FF2B5EF4-FFF2-40B4-BE49-F238E27FC236}">
                <a16:creationId xmlns:a16="http://schemas.microsoft.com/office/drawing/2014/main" id="{D0C46EEF-00AC-6C2A-F990-C52F7E33E534}"/>
              </a:ext>
            </a:extLst>
          </p:cNvPr>
          <p:cNvGraphicFramePr>
            <a:graphicFrameLocks noGrp="1"/>
          </p:cNvGraphicFramePr>
          <p:nvPr>
            <p:extLst>
              <p:ext uri="{D42A27DB-BD31-4B8C-83A1-F6EECF244321}">
                <p14:modId xmlns:p14="http://schemas.microsoft.com/office/powerpoint/2010/main" val="208192781"/>
              </p:ext>
            </p:extLst>
          </p:nvPr>
        </p:nvGraphicFramePr>
        <p:xfrm>
          <a:off x="581025" y="2335213"/>
          <a:ext cx="10769818" cy="4123266"/>
        </p:xfrm>
        <a:graphic>
          <a:graphicData uri="http://schemas.openxmlformats.org/drawingml/2006/table">
            <a:tbl>
              <a:tblPr>
                <a:tableStyleId>{9D7B26C5-4107-4FEC-AEDC-1716B250A1EF}</a:tableStyleId>
              </a:tblPr>
              <a:tblGrid>
                <a:gridCol w="1613100">
                  <a:extLst>
                    <a:ext uri="{9D8B030D-6E8A-4147-A177-3AD203B41FA5}">
                      <a16:colId xmlns:a16="http://schemas.microsoft.com/office/drawing/2014/main" val="2187528715"/>
                    </a:ext>
                  </a:extLst>
                </a:gridCol>
                <a:gridCol w="9156718">
                  <a:extLst>
                    <a:ext uri="{9D8B030D-6E8A-4147-A177-3AD203B41FA5}">
                      <a16:colId xmlns:a16="http://schemas.microsoft.com/office/drawing/2014/main" val="3463406608"/>
                    </a:ext>
                  </a:extLst>
                </a:gridCol>
              </a:tblGrid>
              <a:tr h="812800">
                <a:tc>
                  <a:txBody>
                    <a:bodyPr vert="horz" wrap="square"/>
                    <a:lstStyle/>
                    <a:p>
                      <a:pPr marL="0" indent="0">
                        <a:spcBef>
                          <a:spcPts val="3600"/>
                        </a:spcBef>
                        <a:buFontTx/>
                        <a:buNone/>
                      </a:pPr>
                      <a:r>
                        <a:rPr lang="en-US" sz="1600" b="1">
                          <a:solidFill>
                            <a:srgbClr val="FFFFFF"/>
                          </a:solidFill>
                        </a:rPr>
                        <a:t>Charge</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5C5C5C"/>
                    </a:solidFill>
                  </a:tcPr>
                </a:tc>
                <a:tc>
                  <a:txBody>
                    <a:bodyPr vert="horz" wrap="square"/>
                    <a:lstStyle/>
                    <a:p>
                      <a:pPr marL="285750" indent="-285750">
                        <a:lnSpc>
                          <a:spcPct val="100000"/>
                        </a:lnSpc>
                        <a:spcBef>
                          <a:spcPct val="0"/>
                        </a:spcBef>
                        <a:spcAft>
                          <a:spcPct val="0"/>
                        </a:spcAft>
                        <a:buFont typeface="Arial" panose="020b0604020202020204" pitchFamily="34" charset="0"/>
                        <a:buChar char="•"/>
                      </a:pPr>
                      <a:r>
                        <a:rPr lang="en-US" sz="1600"/>
                        <a:t>Carjacking</a:t>
                      </a:r>
                    </a:p>
                    <a:p>
                      <a:pPr marL="285750" indent="-285750">
                        <a:lnSpc>
                          <a:spcPct val="100000"/>
                        </a:lnSpc>
                        <a:spcBef>
                          <a:spcPct val="0"/>
                        </a:spcBef>
                        <a:spcAft>
                          <a:spcPct val="0"/>
                        </a:spcAft>
                        <a:buFont typeface="Arial" panose="020b0604020202020204" pitchFamily="34" charset="0"/>
                        <a:buChar char="•"/>
                      </a:pPr>
                      <a:r>
                        <a:rPr lang="en-US" sz="1600"/>
                        <a:t>De</a:t>
                      </a:r>
                      <a:r>
                        <a:rPr lang="en-US" sz="1600">
                          <a:solidFill>
                            <a:schemeClr val="tx1"/>
                          </a:solidFill>
                        </a:rPr>
                        <a:t>fendant and a co-conspirator allegedly induced co-conspirator’s ex-girlfriend to meet in a dark parking lot</a:t>
                      </a:r>
                    </a:p>
                    <a:p>
                      <a:pPr marL="285750" indent="-285750">
                        <a:lnSpc>
                          <a:spcPct val="100000"/>
                        </a:lnSpc>
                        <a:spcBef>
                          <a:spcPct val="0"/>
                        </a:spcBef>
                        <a:spcAft>
                          <a:spcPct val="0"/>
                        </a:spcAft>
                        <a:buFont typeface="Arial" panose="020b0604020202020204" pitchFamily="34" charset="0"/>
                        <a:buChar char="•"/>
                      </a:pPr>
                      <a:r>
                        <a:rPr lang="en-US" sz="1600"/>
                        <a:t>Allegedly pretended to be </a:t>
                      </a:r>
                      <a:r>
                        <a:rPr lang="en-US" sz="1600">
                          <a:solidFill>
                            <a:schemeClr val="tx1"/>
                          </a:solidFill>
                        </a:rPr>
                        <a:t>armed by sticking hands in their pockets to resemble a firearm and threatened to shoot the victim if she d</a:t>
                      </a:r>
                      <a:r>
                        <a:rPr lang="en-US" sz="1600"/>
                        <a:t>idn’t get out of the car and turn the car over to them.</a:t>
                      </a:r>
                    </a:p>
                    <a:p>
                      <a:pPr marL="285750" indent="-285750">
                        <a:lnSpc>
                          <a:spcPct val="100000"/>
                        </a:lnSpc>
                        <a:spcBef>
                          <a:spcPct val="0"/>
                        </a:spcBef>
                        <a:spcAft>
                          <a:spcPct val="0"/>
                        </a:spcAft>
                        <a:buFont typeface="Arial" panose="020b0604020202020204" pitchFamily="34" charset="0"/>
                        <a:buChar char="•"/>
                      </a:pPr>
                      <a:r>
                        <a:rPr lang="en-US" sz="1600"/>
                        <a:t>At arraignment, defendant was given a bond of $100,000 cash/surety, which the court found to be unaffordable.  This is a bail redetermination hearing.</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17978546"/>
                  </a:ext>
                </a:extLst>
              </a:tr>
              <a:tr h="1329266">
                <a:tc>
                  <a:txBody>
                    <a:bodyPr vert="horz" wrap="square"/>
                    <a:lstStyle/>
                    <a:p>
                      <a:pPr marL="0" indent="0">
                        <a:spcBef>
                          <a:spcPts val="3600"/>
                        </a:spcBef>
                        <a:buFontTx/>
                        <a:buNone/>
                      </a:pPr>
                      <a:r>
                        <a:rPr lang="en-US" sz="1600" b="1">
                          <a:solidFill>
                            <a:srgbClr val="FFFFFF"/>
                          </a:solidFill>
                        </a:rPr>
                        <a:t>Defendant</a:t>
                      </a:r>
                      <a:r>
                        <a:rPr lang="en-US" sz="1600" b="1" baseline="0">
                          <a:solidFill>
                            <a:srgbClr val="FFFFFF"/>
                          </a:solidFill>
                        </a:rPr>
                        <a:t> </a:t>
                      </a:r>
                      <a:r>
                        <a:rPr lang="en-US" sz="1600" b="1">
                          <a:solidFill>
                            <a:srgbClr val="FFFFFF"/>
                          </a:solidFill>
                        </a:rPr>
                        <a:t>criminal</a:t>
                      </a:r>
                      <a:r>
                        <a:rPr lang="en-US" sz="1600" b="1" baseline="0">
                          <a:solidFill>
                            <a:srgbClr val="FFFFFF"/>
                          </a:solidFill>
                        </a:rPr>
                        <a:t> </a:t>
                      </a:r>
                      <a:r>
                        <a:rPr lang="en-US" sz="1600" b="1">
                          <a:solidFill>
                            <a:srgbClr val="FFFFFF"/>
                          </a:solidFill>
                        </a:rPr>
                        <a:t>history</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5C5C5C"/>
                    </a:solidFill>
                  </a:tcPr>
                </a:tc>
                <a:tc>
                  <a:txBody>
                    <a:bodyPr vert="horz" wrap="square"/>
                    <a:lstStyle/>
                    <a:p>
                      <a:pPr marL="285750" indent="-285750">
                        <a:spcBef>
                          <a:spcPct val="0"/>
                        </a:spcBef>
                        <a:buFont typeface="Arial" panose="020b0604020202020204" pitchFamily="34" charset="0"/>
                        <a:buChar char="•"/>
                      </a:pPr>
                      <a:r>
                        <a:rPr lang="en-US" sz="1600"/>
                        <a:t>Defendant has a prior conviction for driving without insurance.  </a:t>
                      </a:r>
                    </a:p>
                    <a:p>
                      <a:pPr marL="285750" indent="-285750">
                        <a:spcBef>
                          <a:spcPct val="0"/>
                        </a:spcBef>
                        <a:buFont typeface="Arial" panose="020b0604020202020204" pitchFamily="34" charset="0"/>
                        <a:buChar char="•"/>
                      </a:pPr>
                      <a:r>
                        <a:rPr lang="en-US" sz="1600"/>
                        <a:t>He missed a hearing during those proceedings because he did not have a way to get to court.  </a:t>
                      </a:r>
                    </a:p>
                    <a:p>
                      <a:pPr marL="285750" indent="-285750">
                        <a:spcBef>
                          <a:spcPct val="0"/>
                        </a:spcBef>
                        <a:buFont typeface="Arial" panose="020b0604020202020204" pitchFamily="34" charset="0"/>
                        <a:buChar char="•"/>
                      </a:pPr>
                      <a:r>
                        <a:rPr lang="en-US" sz="1600"/>
                        <a:t>He was later arrested on a capias warrant and convicted after that.</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429862"/>
                  </a:ext>
                </a:extLst>
              </a:tr>
              <a:tr h="995680">
                <a:tc>
                  <a:txBody>
                    <a:bodyPr vert="horz" wrap="square"/>
                    <a:lstStyle/>
                    <a:p>
                      <a:pPr marL="0" indent="0">
                        <a:spcBef>
                          <a:spcPts val="3600"/>
                        </a:spcBef>
                        <a:buFontTx/>
                        <a:buNone/>
                      </a:pPr>
                      <a:r>
                        <a:rPr lang="en-US" sz="1600" b="1">
                          <a:solidFill>
                            <a:srgbClr val="FFFFFF"/>
                          </a:solidFill>
                        </a:rPr>
                        <a:t>Life circumstances</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5C5C5C"/>
                    </a:solidFill>
                  </a:tcPr>
                </a:tc>
                <a:tc>
                  <a:txBody>
                    <a:bodyPr vert="horz" wrap="square"/>
                    <a:lstStyle/>
                    <a:p>
                      <a:pPr marL="285750" marR="0" lvl="0" indent="-285750" algn="l" defTabSz="711200" rtl="0" eaLnBrk="1" fontAlgn="auto" latinLnBrk="0" hangingPunct="1">
                        <a:lnSpc>
                          <a:spcPct val="100000"/>
                        </a:lnSpc>
                        <a:spcBef>
                          <a:spcPts val="3600"/>
                        </a:spcBef>
                        <a:spcAft>
                          <a:spcPct val="0"/>
                        </a:spcAft>
                        <a:buClrTx/>
                        <a:buSzTx/>
                        <a:buFont typeface="Arial" panose="020b0604020202020204" pitchFamily="34" charset="0"/>
                        <a:buChar char="•"/>
                        <a:defRPr/>
                      </a:pPr>
                      <a:r>
                        <a:rPr lang="en-US" sz="1600"/>
                        <a:t>Defendant is 18 years old and resides with his mother</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78675988"/>
                  </a:ext>
                </a:extLst>
              </a:tr>
            </a:tbl>
          </a:graphicData>
        </a:graphic>
      </p:graphicFrame>
    </p:spTree>
    <p:extLst>
      <p:ext uri="{BB962C8B-B14F-4D97-AF65-F5344CB8AC3E}">
        <p14:creationId xmlns:p14="http://schemas.microsoft.com/office/powerpoint/2010/main" val="501564545"/>
      </p:ext>
    </p:extLst>
  </p:cSld>
  <p:clrMapOvr>
    <a:masterClrMapping/>
  </p:clrMapOvr>
  <p:transition/>
  <p:timing/>
</p:sld>
</file>

<file path=ppt/slides/slide43.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CF94A6C6-AC5D-C1D0-306A-36B5286A121E}"/>
              </a:ext>
            </a:extLst>
          </p:cNvPr>
          <p:cNvSpPr>
            <a:spLocks noGrp="1"/>
          </p:cNvSpPr>
          <p:nvPr>
            <p:ph type="title"/>
          </p:nvPr>
        </p:nvSpPr>
        <p:spPr/>
        <p:txBody>
          <a:bodyPr/>
          <a:lstStyle/>
          <a:p>
            <a:r>
              <a:rPr lang="en-US"/>
              <a:t>Sources</a:t>
            </a:r>
          </a:p>
        </p:txBody>
      </p:sp>
      <p:sp>
        <p:nvSpPr>
          <p:cNvPr id="3" name="Slide Number Placeholder 2">
            <a:extLst>
              <a:ext uri="{FF2B5EF4-FFF2-40B4-BE49-F238E27FC236}">
                <a16:creationId xmlns:a16="http://schemas.microsoft.com/office/drawing/2014/main" id="{2FD09EBE-C82A-AC73-632E-77B9FA3B90C2}"/>
              </a:ext>
            </a:extLst>
          </p:cNvPr>
          <p:cNvSpPr>
            <a:spLocks noGrp="1"/>
          </p:cNvSpPr>
          <p:nvPr>
            <p:ph type="sldNum" sz="quarter" idx="12"/>
          </p:nvPr>
        </p:nvSpPr>
        <p:spPr/>
        <p:txBody>
          <a:bodyPr/>
          <a:lstStyle/>
          <a:p>
            <a:fld id="{1978894B-DD9F-4346-9D5A-84DF89F10812}" type="slidenum">
              <a:rPr lang="en-US" smtClean="0"/>
              <a:t>43</a:t>
            </a:fld>
            <a:endParaRPr lang="en-US"/>
          </a:p>
        </p:txBody>
      </p:sp>
      <p:sp>
        <p:nvSpPr>
          <p:cNvPr id="6" name="TextBox 5">
            <a:extLst>
              <a:ext uri="{FF2B5EF4-FFF2-40B4-BE49-F238E27FC236}">
                <a16:creationId xmlns:a16="http://schemas.microsoft.com/office/drawing/2014/main" id="{F483E94C-BB53-E9E0-12DC-C91ABE7AEDAA}"/>
              </a:ext>
            </a:extLst>
          </p:cNvPr>
          <p:cNvSpPr txBox="1"/>
          <p:nvPr/>
        </p:nvSpPr>
        <p:spPr>
          <a:xfrm>
            <a:off x="396240" y="1910080"/>
            <a:ext cx="11125200" cy="4524315"/>
          </a:xfrm>
          <a:prstGeom prst="rect">
            <a:avLst/>
          </a:prstGeom>
          <a:noFill/>
        </p:spPr>
        <p:txBody>
          <a:bodyPr wrap="square">
            <a:spAutoFit/>
          </a:bodyPr>
          <a:lstStyle/>
          <a:p>
            <a:pPr marL="342900" indent="-342900">
              <a:spcBef>
                <a:spcPct val="0"/>
              </a:spcBef>
              <a:buFont typeface="Arial" panose="020b0604020202020204" pitchFamily="34" charset="0"/>
              <a:buChar char="•"/>
            </a:pPr>
            <a:r>
              <a:rPr lang="en-US" b="0" i="0">
                <a:solidFill>
                  <a:srgbClr val="222222"/>
                </a:solidFill>
                <a:effectLst/>
              </a:rPr>
              <a:t>Heaton, P., Mayson, S., &amp; Stevenson, M. (2017). The downstream consequences of misdemeanor pretrial detention. </a:t>
            </a:r>
            <a:r>
              <a:rPr lang="en-US" b="0" i="1">
                <a:solidFill>
                  <a:srgbClr val="222222"/>
                </a:solidFill>
                <a:effectLst/>
              </a:rPr>
              <a:t>Stan. L. Rev.</a:t>
            </a:r>
            <a:r>
              <a:rPr lang="en-US" b="0" i="0">
                <a:solidFill>
                  <a:srgbClr val="222222"/>
                </a:solidFill>
                <a:effectLst/>
              </a:rPr>
              <a:t>, </a:t>
            </a:r>
            <a:r>
              <a:rPr lang="en-US" b="0" i="1">
                <a:solidFill>
                  <a:srgbClr val="222222"/>
                </a:solidFill>
                <a:effectLst/>
              </a:rPr>
              <a:t>69</a:t>
            </a:r>
            <a:r>
              <a:rPr lang="en-US" b="0" i="0">
                <a:solidFill>
                  <a:srgbClr val="222222"/>
                </a:solidFill>
                <a:effectLst/>
              </a:rPr>
              <a:t>, 711.</a:t>
            </a:r>
            <a:endParaRPr lang="da-DK" sz="1800"/>
          </a:p>
          <a:p>
            <a:pPr marL="342900" indent="-342900">
              <a:spcBef>
                <a:spcPct val="0"/>
              </a:spcBef>
              <a:buFont typeface="Arial" panose="020b0604020202020204" pitchFamily="34" charset="0"/>
              <a:buChar char="•"/>
            </a:pPr>
            <a:r>
              <a:rPr lang="en-US" sz="1800" b="0" i="0" u="none" strike="noStrike" err="1">
                <a:solidFill>
                  <a:srgbClr val="000000"/>
                </a:solidFill>
                <a:effectLst/>
              </a:rPr>
              <a:t>Lowenkamp, C. T., VanNostrand, M., &amp; Holsinger, A. M. (2013). The hidden costs of pretrial detention. LJAF.</a:t>
            </a:r>
          </a:p>
          <a:p>
            <a:pPr marL="342900" indent="-342900">
              <a:spcBef>
                <a:spcPct val="0"/>
              </a:spcBef>
              <a:buFont typeface="Arial" panose="020b0604020202020204" pitchFamily="34" charset="0"/>
              <a:buChar char="•"/>
            </a:pPr>
            <a:r>
              <a:rPr lang="en-US" b="0" i="0">
                <a:solidFill>
                  <a:srgbClr val="222222"/>
                </a:solidFill>
                <a:effectLst/>
              </a:rPr>
              <a:t>Lum, K., Ma, E., &amp; Baiocchi, M. (2017). The causal impact of bail on case outcomes for indigent defendants in New York City. </a:t>
            </a:r>
            <a:r>
              <a:rPr lang="en-US" b="0" i="1">
                <a:solidFill>
                  <a:srgbClr val="222222"/>
                </a:solidFill>
                <a:effectLst/>
              </a:rPr>
              <a:t>Observational Studies</a:t>
            </a:r>
            <a:r>
              <a:rPr lang="en-US" b="0" i="0">
                <a:solidFill>
                  <a:srgbClr val="222222"/>
                </a:solidFill>
                <a:effectLst/>
              </a:rPr>
              <a:t>, </a:t>
            </a:r>
            <a:r>
              <a:rPr lang="en-US" b="0" i="1">
                <a:solidFill>
                  <a:srgbClr val="222222"/>
                </a:solidFill>
                <a:effectLst/>
              </a:rPr>
              <a:t>3</a:t>
            </a:r>
            <a:r>
              <a:rPr lang="en-US" b="0" i="0">
                <a:solidFill>
                  <a:srgbClr val="222222"/>
                </a:solidFill>
                <a:effectLst/>
              </a:rPr>
              <a:t>(1), 38-64.</a:t>
            </a:r>
          </a:p>
          <a:p>
            <a:pPr marL="342900" indent="-342900">
              <a:spcBef>
                <a:spcPct val="0"/>
              </a:spcBef>
              <a:buFont typeface="Arial" panose="020b0604020202020204" pitchFamily="34" charset="0"/>
              <a:buChar char="•"/>
            </a:pPr>
            <a:r>
              <a:rPr lang="en-US" sz="1800">
                <a:solidFill>
                  <a:srgbClr val="000000"/>
                </a:solidFill>
              </a:rPr>
              <a:t>Michigan Joint Task Force on Jail </a:t>
            </a:r>
            <a:r>
              <a:rPr lang="en-US" sz="1800"/>
              <a:t>and Pretrial Incarceration</a:t>
            </a:r>
            <a:r>
              <a:rPr lang="en-US"/>
              <a:t> Report and Recommendations. (</a:t>
            </a:r>
            <a:r>
              <a:rPr lang="en-US" sz="1800"/>
              <a:t>2020).</a:t>
            </a:r>
          </a:p>
          <a:p>
            <a:pPr marL="342900" indent="-342900">
              <a:spcBef>
                <a:spcPct val="0"/>
              </a:spcBef>
              <a:buFont typeface="Arial" panose="020b0604020202020204" pitchFamily="34" charset="0"/>
              <a:buChar char="•"/>
            </a:pPr>
            <a:r>
              <a:rPr lang="en-US"/>
              <a:t>Pretrial Criminal Justice Research. (2013). LJAF.</a:t>
            </a:r>
          </a:p>
          <a:p>
            <a:pPr marL="342900" indent="-342900">
              <a:spcBef>
                <a:spcPct val="0"/>
              </a:spcBef>
              <a:buFont typeface="Arial" panose="020b0604020202020204" pitchFamily="34" charset="0"/>
              <a:buChar char="•"/>
            </a:pPr>
            <a:r>
              <a:rPr lang="en-US" sz="1800"/>
              <a:t>Sawyer,  </a:t>
            </a:r>
            <a:r>
              <a:rPr lang="en-US"/>
              <a:t>W., &amp; Wagner, P. (2022). Mass Incarceration: The Whole Pie 2022. Prison Policy Initiative. Pretrial Justice Institute. (2017). Pretrial justice: How much does it cost?</a:t>
            </a:r>
          </a:p>
          <a:p>
            <a:pPr marL="342900" indent="-342900">
              <a:spcBef>
                <a:spcPct val="0"/>
              </a:spcBef>
              <a:buFont typeface="Arial" panose="020b0604020202020204" pitchFamily="34" charset="0"/>
              <a:buChar char="•"/>
            </a:pPr>
            <a:r>
              <a:rPr lang="en-US" b="0" i="0">
                <a:solidFill>
                  <a:srgbClr val="222222"/>
                </a:solidFill>
                <a:effectLst/>
              </a:rPr>
              <a:t>Schlesinger, T. (2005). Racial and ethnic disparity in pretrial criminal processing. </a:t>
            </a:r>
            <a:r>
              <a:rPr lang="en-US" b="0" i="1">
                <a:solidFill>
                  <a:srgbClr val="222222"/>
                </a:solidFill>
                <a:effectLst/>
              </a:rPr>
              <a:t>Justice Quarterly</a:t>
            </a:r>
            <a:r>
              <a:rPr lang="en-US" b="0" i="0">
                <a:solidFill>
                  <a:srgbClr val="222222"/>
                </a:solidFill>
                <a:effectLst/>
              </a:rPr>
              <a:t>, </a:t>
            </a:r>
            <a:r>
              <a:rPr lang="en-US" b="0" i="1">
                <a:solidFill>
                  <a:srgbClr val="222222"/>
                </a:solidFill>
                <a:effectLst/>
              </a:rPr>
              <a:t>22</a:t>
            </a:r>
            <a:r>
              <a:rPr lang="en-US" b="0" i="0">
                <a:solidFill>
                  <a:srgbClr val="222222"/>
                </a:solidFill>
                <a:effectLst/>
              </a:rPr>
              <a:t>(2), 170-192.</a:t>
            </a:r>
            <a:endParaRPr lang="en-US"/>
          </a:p>
          <a:p>
            <a:pPr marL="342900" indent="-342900">
              <a:spcBef>
                <a:spcPct val="0"/>
              </a:spcBef>
              <a:buFont typeface="Arial" panose="020b0604020202020204" pitchFamily="34" charset="0"/>
              <a:buChar char="•"/>
            </a:pPr>
            <a:r>
              <a:rPr lang="en-US" b="0" i="0">
                <a:solidFill>
                  <a:srgbClr val="222222"/>
                </a:solidFill>
                <a:effectLst/>
              </a:rPr>
              <a:t>Spohn, C. (1990). The sentencing decisions of black and white judges: Expected and unexpected similarities. </a:t>
            </a:r>
            <a:r>
              <a:rPr lang="en-US" b="0" i="1">
                <a:solidFill>
                  <a:srgbClr val="222222"/>
                </a:solidFill>
                <a:effectLst/>
              </a:rPr>
              <a:t>Law and Society Review</a:t>
            </a:r>
            <a:r>
              <a:rPr lang="en-US" b="0" i="0">
                <a:solidFill>
                  <a:srgbClr val="222222"/>
                </a:solidFill>
                <a:effectLst/>
              </a:rPr>
              <a:t>, 1197-1216.</a:t>
            </a:r>
          </a:p>
          <a:p>
            <a:pPr marL="342900" indent="-342900">
              <a:spcBef>
                <a:spcPct val="0"/>
              </a:spcBef>
              <a:buFont typeface="Arial" panose="020b0604020202020204" pitchFamily="34" charset="0"/>
              <a:buChar char="•"/>
            </a:pPr>
            <a:r>
              <a:rPr lang="en-US" b="0" i="0">
                <a:solidFill>
                  <a:srgbClr val="222222"/>
                </a:solidFill>
                <a:effectLst/>
              </a:rPr>
              <a:t>Steffensmeier, D., &amp; Britt, C. L. (2001). Judges' race and judicial decision making: Do black judges sentence differently?. </a:t>
            </a:r>
            <a:r>
              <a:rPr lang="en-US" b="0" i="1">
                <a:solidFill>
                  <a:srgbClr val="222222"/>
                </a:solidFill>
                <a:effectLst/>
              </a:rPr>
              <a:t>Social Science </a:t>
            </a:r>
            <a:r>
              <a:rPr lang="en-US" i="1">
                <a:solidFill>
                  <a:srgbClr val="222222"/>
                </a:solidFill>
              </a:rPr>
              <a:t>Q</a:t>
            </a:r>
            <a:r>
              <a:rPr lang="en-US" b="0" i="1">
                <a:solidFill>
                  <a:srgbClr val="222222"/>
                </a:solidFill>
                <a:effectLst/>
              </a:rPr>
              <a:t>uarterly</a:t>
            </a:r>
            <a:r>
              <a:rPr lang="en-US" b="0" i="0">
                <a:solidFill>
                  <a:srgbClr val="222222"/>
                </a:solidFill>
                <a:effectLst/>
              </a:rPr>
              <a:t>, </a:t>
            </a:r>
            <a:r>
              <a:rPr lang="en-US" b="0" i="1">
                <a:solidFill>
                  <a:srgbClr val="222222"/>
                </a:solidFill>
                <a:effectLst/>
              </a:rPr>
              <a:t>82</a:t>
            </a:r>
            <a:r>
              <a:rPr lang="en-US" b="0" i="0">
                <a:solidFill>
                  <a:srgbClr val="222222"/>
                </a:solidFill>
                <a:effectLst/>
              </a:rPr>
              <a:t>(4), 749-764.</a:t>
            </a:r>
          </a:p>
          <a:p>
            <a:pPr marL="342900" indent="-342900">
              <a:spcBef>
                <a:spcPct val="0"/>
              </a:spcBef>
              <a:buFont typeface="Arial" panose="020b0604020202020204" pitchFamily="34" charset="0"/>
              <a:buChar char="•"/>
            </a:pPr>
            <a:r>
              <a:rPr lang="da-DK" sz="1800"/>
              <a:t>The Bail Project Internal Data</a:t>
            </a:r>
            <a:endParaRPr lang="en-US" b="0" i="0">
              <a:solidFill>
                <a:srgbClr val="222222"/>
              </a:solidFill>
              <a:effectLst/>
            </a:endParaRPr>
          </a:p>
          <a:p>
            <a:pPr marL="342900" indent="-342900">
              <a:spcBef>
                <a:spcPct val="0"/>
              </a:spcBef>
              <a:buFont typeface="Arial" panose="020b0604020202020204" pitchFamily="34" charset="0"/>
              <a:buChar char="•"/>
            </a:pPr>
            <a:endParaRPr lang="en-US" sz="1800"/>
          </a:p>
        </p:txBody>
      </p:sp>
    </p:spTree>
    <p:extLst>
      <p:ext uri="{BB962C8B-B14F-4D97-AF65-F5344CB8AC3E}">
        <p14:creationId xmlns:p14="http://schemas.microsoft.com/office/powerpoint/2010/main" val="4269022372"/>
      </p:ext>
    </p:extLst>
  </p:cSld>
  <p:clrMapOvr>
    <a:masterClrMapping/>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581192" y="863600"/>
            <a:ext cx="11029616" cy="679858"/>
          </a:xfrm>
        </p:spPr>
        <p:txBody>
          <a:bodyPr>
            <a:normAutofit/>
          </a:bodyPr>
          <a:lstStyle/>
          <a:p>
            <a:pPr algn="ctr"/>
            <a:r>
              <a:rPr lang="en-US"/>
              <a:t>TOPICS TO BE COVERED</a:t>
            </a:r>
          </a:p>
        </p:txBody>
      </p:sp>
      <p:sp>
        <p:nvSpPr>
          <p:cNvPr id="8" name="TextBox 7">
            <a:extLst>
              <a:ext uri="{FF2B5EF4-FFF2-40B4-BE49-F238E27FC236}">
                <a16:creationId xmlns:a16="http://schemas.microsoft.com/office/drawing/2014/main" id="{1A8D85DE-DD26-4338-BFF6-53D1937698B0}"/>
              </a:ext>
            </a:extLst>
          </p:cNvPr>
          <p:cNvSpPr txBox="1"/>
          <p:nvPr/>
        </p:nvSpPr>
        <p:spPr bwMode="gray">
          <a:xfrm>
            <a:off x="882040" y="1963692"/>
            <a:ext cx="10417323" cy="4594390"/>
          </a:xfrm>
          <a:prstGeom prst="rect">
            <a:avLst/>
          </a:prstGeom>
          <a:noFill/>
        </p:spPr>
        <p:txBody>
          <a:bodyPr wrap="square" lIns="36000" tIns="36000" rIns="36000" bIns="36000" rtlCol="0">
            <a:spAutoFit/>
          </a:bodyPr>
          <a:lstStyle/>
          <a:p>
            <a:pPr marL="285750" indent="-285750">
              <a:lnSpc>
                <a:spcPct val="150000"/>
              </a:lnSpc>
              <a:buFont typeface="Wingdings" panose="05000000000000000000" pitchFamily="2" charset="2"/>
              <a:buChar char="v"/>
            </a:pPr>
            <a:r>
              <a:rPr lang="en-US" sz="1800"/>
              <a:t>Introduction/Key Takeaways</a:t>
            </a:r>
          </a:p>
          <a:p>
            <a:pPr marL="285750" indent="-285750">
              <a:lnSpc>
                <a:spcPct val="150000"/>
              </a:lnSpc>
              <a:buFont typeface="Wingdings" panose="05000000000000000000" pitchFamily="2" charset="2"/>
              <a:buChar char="v"/>
            </a:pPr>
            <a:r>
              <a:rPr lang="en-US" sz="1800"/>
              <a:t>The Foundation of the Agreement is YOU</a:t>
            </a:r>
          </a:p>
          <a:p>
            <a:pPr marL="285750" indent="-285750">
              <a:lnSpc>
                <a:spcPct val="150000"/>
              </a:lnSpc>
              <a:buFont typeface="Wingdings" panose="05000000000000000000" pitchFamily="2" charset="2"/>
              <a:buChar char="v"/>
            </a:pPr>
            <a:r>
              <a:rPr lang="en-US" sz="1800"/>
              <a:t>Knowing Your Clients’ Rights Under Michigan Law</a:t>
            </a:r>
          </a:p>
          <a:p>
            <a:pPr marL="285750" indent="-285750">
              <a:lnSpc>
                <a:spcPct val="150000"/>
              </a:lnSpc>
              <a:buFont typeface="Wingdings" panose="05000000000000000000" pitchFamily="2" charset="2"/>
              <a:buChar char="v"/>
            </a:pPr>
            <a:r>
              <a:rPr lang="en-US" sz="1800"/>
              <a:t>Exercise: Hypotheticals and Q&amp;A</a:t>
            </a:r>
          </a:p>
          <a:p>
            <a:pPr marL="285750" indent="-285750">
              <a:lnSpc>
                <a:spcPct val="150000"/>
              </a:lnSpc>
              <a:buFont typeface="Wingdings" panose="05000000000000000000" pitchFamily="2" charset="2"/>
              <a:buChar char="v"/>
            </a:pPr>
            <a:r>
              <a:rPr lang="en-US" sz="1800"/>
              <a:t>The Bail Partnership Agreement—Cash Bond</a:t>
            </a:r>
          </a:p>
          <a:p>
            <a:pPr marL="285750" indent="-285750">
              <a:lnSpc>
                <a:spcPct val="150000"/>
              </a:lnSpc>
              <a:buFont typeface="Wingdings" panose="05000000000000000000" pitchFamily="2" charset="2"/>
              <a:buChar char="v"/>
            </a:pPr>
            <a:r>
              <a:rPr lang="en-US" sz="1800"/>
              <a:t>The Bail Partnership Agreement—Practical Guidance</a:t>
            </a:r>
          </a:p>
          <a:p>
            <a:pPr marL="285750" indent="-285750">
              <a:lnSpc>
                <a:spcPct val="150000"/>
              </a:lnSpc>
              <a:buFont typeface="Wingdings" panose="05000000000000000000" pitchFamily="2" charset="2"/>
              <a:buChar char="v"/>
            </a:pPr>
            <a:r>
              <a:rPr lang="en-US" sz="1800"/>
              <a:t>The Bail Partnership Agreement—Bail Redetermination Hearings</a:t>
            </a:r>
          </a:p>
          <a:p>
            <a:pPr marL="285750" indent="-285750">
              <a:lnSpc>
                <a:spcPct val="150000"/>
              </a:lnSpc>
              <a:buFont typeface="Wingdings" panose="05000000000000000000" pitchFamily="2" charset="2"/>
              <a:buChar char="v"/>
            </a:pPr>
            <a:r>
              <a:rPr lang="en-US" sz="1800"/>
              <a:t>Exercise: Hypotheticals and Q&amp;A</a:t>
            </a:r>
          </a:p>
          <a:p>
            <a:pPr marL="285750" indent="-285750">
              <a:lnSpc>
                <a:spcPct val="150000"/>
              </a:lnSpc>
              <a:buFont typeface="Wingdings" panose="05000000000000000000" pitchFamily="2" charset="2"/>
              <a:buChar char="v"/>
            </a:pPr>
            <a:r>
              <a:rPr lang="en-US" sz="1800"/>
              <a:t>Failures to Appear</a:t>
            </a:r>
          </a:p>
          <a:p>
            <a:pPr marL="285750" indent="-285750">
              <a:lnSpc>
                <a:spcPct val="150000"/>
              </a:lnSpc>
              <a:buFont typeface="Wingdings" panose="05000000000000000000" pitchFamily="2" charset="2"/>
              <a:buChar char="v"/>
            </a:pPr>
            <a:r>
              <a:rPr lang="en-US" sz="1800"/>
              <a:t>Additional Law And Issues Relating To Arraignment</a:t>
            </a:r>
          </a:p>
          <a:p>
            <a:pPr marL="285750" indent="-285750">
              <a:lnSpc>
                <a:spcPct val="150000"/>
              </a:lnSpc>
              <a:buFont typeface="Wingdings" panose="05000000000000000000" pitchFamily="2" charset="2"/>
              <a:buChar char="v"/>
            </a:pPr>
            <a:r>
              <a:rPr lang="en-US" sz="1800"/>
              <a:t>Exercise: Hypotheticals and Q&amp;A</a:t>
            </a:r>
          </a:p>
        </p:txBody>
      </p:sp>
      <p:pic>
        <p:nvPicPr>
          <p:cNvPr id="4" name="Graphic 3">
            <a:extLst>
              <a:ext uri="{FF2B5EF4-FFF2-40B4-BE49-F238E27FC236}">
                <a16:creationId xmlns:a16="http://schemas.microsoft.com/office/drawing/2014/main" id="{4B65F89E-574C-8878-2500-84959814CD1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rot="10800000">
            <a:off x="5176301" y="2189480"/>
            <a:ext cx="914400" cy="914400"/>
          </a:xfrm>
          <a:prstGeom prst="rect">
            <a:avLst/>
          </a:prstGeom>
        </p:spPr>
      </p:pic>
      <p:sp>
        <p:nvSpPr>
          <p:cNvPr id="3" name="Slide Number Placeholder 2">
            <a:extLst>
              <a:ext uri="{FF2B5EF4-FFF2-40B4-BE49-F238E27FC236}">
                <a16:creationId xmlns:a16="http://schemas.microsoft.com/office/drawing/2014/main" id="{6C4DFA68-3B18-2BB8-B2BB-EA5489E53B92}"/>
              </a:ext>
            </a:extLst>
          </p:cNvPr>
          <p:cNvSpPr>
            <a:spLocks noGrp="1"/>
          </p:cNvSpPr>
          <p:nvPr>
            <p:ph type="sldNum" sz="quarter" idx="12"/>
          </p:nvPr>
        </p:nvSpPr>
        <p:spPr/>
        <p:txBody>
          <a:bodyPr/>
          <a:lstStyle/>
          <a:p>
            <a:fld id="{1978894B-DD9F-4346-9D5A-84DF89F10812}" type="slidenum">
              <a:rPr lang="en-US" smtClean="0"/>
              <a:t>5</a:t>
            </a:fld>
            <a:endParaRPr lang="en-US"/>
          </a:p>
        </p:txBody>
      </p:sp>
    </p:spTree>
    <p:extLst>
      <p:ext uri="{BB962C8B-B14F-4D97-AF65-F5344CB8AC3E}">
        <p14:creationId xmlns:p14="http://schemas.microsoft.com/office/powerpoint/2010/main" val="1101622484"/>
      </p:ext>
    </p:extLst>
  </p:cSld>
  <p:clrMapOvr>
    <a:masterClrMapping/>
  </p:clrMapOvr>
  <p:transition/>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887F1AE3-56B5-47DD-9070-965C14CBE5AF}"/>
              </a:ext>
            </a:extLst>
          </p:cNvPr>
          <p:cNvSpPr>
            <a:spLocks noGrp="1"/>
          </p:cNvSpPr>
          <p:nvPr>
            <p:ph type="title"/>
          </p:nvPr>
        </p:nvSpPr>
        <p:spPr>
          <a:xfrm>
            <a:off x="736600" y="852806"/>
            <a:ext cx="10515600" cy="793824"/>
          </a:xfrm>
        </p:spPr>
        <p:txBody>
          <a:bodyPr>
            <a:noAutofit/>
          </a:bodyPr>
          <a:lstStyle/>
          <a:p>
            <a:pPr algn="ctr"/>
            <a:r>
              <a:rPr lang="en-US"/>
              <a:t>Defense Attorneys Are at the Heart of the Bail Partnership Agreement!</a:t>
            </a:r>
          </a:p>
        </p:txBody>
      </p:sp>
      <p:sp>
        <p:nvSpPr>
          <p:cNvPr id="3" name="Content Placeholder 2">
            <a:extLst>
              <a:ext uri="{FF2B5EF4-FFF2-40B4-BE49-F238E27FC236}">
                <a16:creationId xmlns:a16="http://schemas.microsoft.com/office/drawing/2014/main" id="{6182EB0D-EC10-495E-81FF-3794B8743FAD}"/>
              </a:ext>
            </a:extLst>
          </p:cNvPr>
          <p:cNvSpPr>
            <a:spLocks noGrp="1"/>
          </p:cNvSpPr>
          <p:nvPr>
            <p:ph idx="1"/>
          </p:nvPr>
        </p:nvSpPr>
        <p:spPr>
          <a:xfrm>
            <a:off x="822960" y="2143760"/>
            <a:ext cx="10530840" cy="4084321"/>
          </a:xfrm>
        </p:spPr>
        <p:txBody>
          <a:bodyPr/>
          <a:lstStyle/>
          <a:p>
            <a:pPr>
              <a:buFont typeface="Arial" panose="020b0604020202020204" pitchFamily="34" charset="0"/>
              <a:buChar char="•"/>
            </a:pPr>
            <a:r>
              <a:rPr lang="en-US" sz="2000"/>
              <a:t>Defense attorneys must have a </a:t>
            </a:r>
            <a:r>
              <a:rPr lang="en-US" sz="2000" b="1">
                <a:solidFill>
                  <a:schemeClr val="accent3"/>
                </a:solidFill>
              </a:rPr>
              <a:t>meaningful</a:t>
            </a:r>
            <a:r>
              <a:rPr lang="en-US" sz="2000"/>
              <a:t> and </a:t>
            </a:r>
            <a:r>
              <a:rPr lang="en-US" sz="2000" b="1">
                <a:solidFill>
                  <a:schemeClr val="accent3"/>
                </a:solidFill>
              </a:rPr>
              <a:t>confidential</a:t>
            </a:r>
            <a:r>
              <a:rPr lang="en-US" sz="2000" b="1"/>
              <a:t> </a:t>
            </a:r>
            <a:r>
              <a:rPr lang="en-US" sz="2000"/>
              <a:t>opportunity to speak with accused individuals to establish rapport and ensure accuracy and completeness of the Financial Information Intake Form and to gather other relevant information.</a:t>
            </a:r>
          </a:p>
          <a:p>
            <a:pPr>
              <a:buFont typeface="Arial" panose="020b0604020202020204" pitchFamily="34" charset="0"/>
              <a:buChar char="•"/>
            </a:pPr>
            <a:r>
              <a:rPr lang="en-US" sz="2000"/>
              <a:t>This means you must be given enough time to:</a:t>
            </a:r>
          </a:p>
          <a:p>
            <a:pPr lvl="1">
              <a:buFont typeface="Arial" panose="020b0604020202020204" pitchFamily="34" charset="0"/>
              <a:buChar char="•"/>
            </a:pPr>
            <a:r>
              <a:rPr lang="en-US" sz="1800"/>
              <a:t>Ask about and scrutinize prior criminal history, FTA history, and warrant history.</a:t>
            </a:r>
          </a:p>
          <a:p>
            <a:pPr lvl="1">
              <a:buFont typeface="Arial" panose="020b0604020202020204" pitchFamily="34" charset="0"/>
              <a:buChar char="•"/>
            </a:pPr>
            <a:r>
              <a:rPr lang="en-US" sz="1800"/>
              <a:t>Discuss with your client what types of non-cash conditions they can comply with (e.g., a stable residence they can stay at away from the alleged victim, how conditions might affect employment, ability to attend drug tests, etc.).</a:t>
            </a:r>
          </a:p>
          <a:p>
            <a:pPr lvl="1">
              <a:buFont typeface="Arial" panose="020b0604020202020204" pitchFamily="34" charset="0"/>
              <a:buChar char="•"/>
            </a:pPr>
            <a:r>
              <a:rPr lang="en-US" sz="1800"/>
              <a:t>Never offer a tether without asking your client about their ability to comply with one.</a:t>
            </a:r>
            <a:endParaRPr lang="en-US"/>
          </a:p>
          <a:p>
            <a:endParaRPr lang="en-US"/>
          </a:p>
        </p:txBody>
      </p:sp>
      <p:sp>
        <p:nvSpPr>
          <p:cNvPr id="4" name="Slide Number Placeholder 3">
            <a:extLst>
              <a:ext uri="{FF2B5EF4-FFF2-40B4-BE49-F238E27FC236}">
                <a16:creationId xmlns:a16="http://schemas.microsoft.com/office/drawing/2014/main" id="{CB7E1A1E-C072-6A5F-16E4-21F79BCADCED}"/>
              </a:ext>
            </a:extLst>
          </p:cNvPr>
          <p:cNvSpPr>
            <a:spLocks noGrp="1"/>
          </p:cNvSpPr>
          <p:nvPr>
            <p:ph type="sldNum" sz="quarter" idx="12"/>
          </p:nvPr>
        </p:nvSpPr>
        <p:spPr/>
        <p:txBody>
          <a:bodyPr/>
          <a:lstStyle/>
          <a:p>
            <a:fld id="{1978894B-DD9F-4346-9D5A-84DF89F10812}" type="slidenum">
              <a:rPr lang="en-US" smtClean="0"/>
              <a:t>6</a:t>
            </a:fld>
            <a:endParaRPr lang="en-US"/>
          </a:p>
        </p:txBody>
      </p:sp>
    </p:spTree>
    <p:extLst>
      <p:ext uri="{BB962C8B-B14F-4D97-AF65-F5344CB8AC3E}">
        <p14:creationId xmlns:p14="http://schemas.microsoft.com/office/powerpoint/2010/main" val="4023967200"/>
      </p:ext>
    </p:extLst>
  </p:cSld>
  <p:clrMapOvr>
    <a:masterClrMapping/>
  </p:clrMapOvr>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887F1AE3-56B5-47DD-9070-965C14CBE5AF}"/>
              </a:ext>
            </a:extLst>
          </p:cNvPr>
          <p:cNvSpPr>
            <a:spLocks noGrp="1"/>
          </p:cNvSpPr>
          <p:nvPr>
            <p:ph type="title"/>
          </p:nvPr>
        </p:nvSpPr>
        <p:spPr>
          <a:xfrm>
            <a:off x="838200" y="762038"/>
            <a:ext cx="10515600" cy="793824"/>
          </a:xfrm>
        </p:spPr>
        <p:txBody>
          <a:bodyPr>
            <a:normAutofit/>
          </a:bodyPr>
          <a:lstStyle/>
          <a:p>
            <a:pPr algn="ctr"/>
            <a:r>
              <a:rPr lang="en-US"/>
              <a:t>Defense Attorneys Need to Know Key Documents</a:t>
            </a:r>
          </a:p>
        </p:txBody>
      </p:sp>
      <p:sp>
        <p:nvSpPr>
          <p:cNvPr id="3" name="Content Placeholder 2">
            <a:extLst>
              <a:ext uri="{FF2B5EF4-FFF2-40B4-BE49-F238E27FC236}">
                <a16:creationId xmlns:a16="http://schemas.microsoft.com/office/drawing/2014/main" id="{6182EB0D-EC10-495E-81FF-3794B8743FAD}"/>
              </a:ext>
            </a:extLst>
          </p:cNvPr>
          <p:cNvSpPr>
            <a:spLocks noGrp="1"/>
          </p:cNvSpPr>
          <p:nvPr>
            <p:ph idx="1"/>
          </p:nvPr>
        </p:nvSpPr>
        <p:spPr>
          <a:xfrm>
            <a:off x="838200" y="1960880"/>
            <a:ext cx="10515600" cy="2966720"/>
          </a:xfrm>
        </p:spPr>
        <p:txBody>
          <a:bodyPr anchor="t"/>
          <a:lstStyle/>
          <a:p>
            <a:pPr marL="0" indent="0">
              <a:spcBef>
                <a:spcPct val="0"/>
              </a:spcBef>
              <a:spcAft>
                <a:spcPct val="0"/>
              </a:spcAft>
              <a:buFont typeface="Arial" panose="020b0604020202020204" pitchFamily="34" charset="0"/>
              <a:buChar char="•"/>
            </a:pPr>
            <a:r>
              <a:rPr lang="en-US" sz="2000"/>
              <a:t>The full Bail Partnership Agreement is available on the 36</a:t>
            </a:r>
            <a:r>
              <a:rPr lang="en-US" sz="2000" baseline="30000"/>
              <a:t>th</a:t>
            </a:r>
            <a:r>
              <a:rPr lang="en-US" sz="2000"/>
              <a:t> District Court’s website.</a:t>
            </a:r>
          </a:p>
          <a:p>
            <a:pPr marL="0" indent="0">
              <a:spcBef>
                <a:spcPct val="0"/>
              </a:spcBef>
              <a:spcAft>
                <a:spcPct val="0"/>
              </a:spcAft>
              <a:buFont typeface="Arial" panose="020b0604020202020204" pitchFamily="34" charset="0"/>
              <a:buChar char="•"/>
            </a:pPr>
            <a:r>
              <a:rPr lang="en-US" sz="2000"/>
              <a:t>Also at that link:</a:t>
            </a:r>
            <a:endParaRPr lang="en-US" sz="1800"/>
          </a:p>
          <a:p>
            <a:pPr marL="324000" lvl="1" indent="0">
              <a:spcBef>
                <a:spcPct val="0"/>
              </a:spcBef>
              <a:spcAft>
                <a:spcPct val="0"/>
              </a:spcAft>
              <a:buFont typeface="Arial" panose="020b0604020202020204" pitchFamily="34" charset="0"/>
              <a:buChar char="•"/>
            </a:pPr>
            <a:r>
              <a:rPr lang="en-US" sz="1800"/>
              <a:t>Financial Information Intake Form – Exhibit G to Appendix 1 of the Bail Partnership Agreement </a:t>
            </a:r>
          </a:p>
          <a:p>
            <a:pPr marL="324000" lvl="1" indent="0">
              <a:spcBef>
                <a:spcPct val="0"/>
              </a:spcBef>
              <a:spcAft>
                <a:spcPct val="0"/>
              </a:spcAft>
              <a:buFont typeface="Arial" panose="020b0604020202020204" pitchFamily="34" charset="0"/>
              <a:buChar char="•"/>
            </a:pPr>
            <a:r>
              <a:rPr lang="en-US" sz="1800"/>
              <a:t>Notices providing certain updates</a:t>
            </a:r>
          </a:p>
          <a:p>
            <a:pPr marL="324000" lvl="1" indent="0">
              <a:spcBef>
                <a:spcPct val="0"/>
              </a:spcBef>
              <a:spcAft>
                <a:spcPct val="0"/>
              </a:spcAft>
              <a:buFont typeface="Arial" panose="020b0604020202020204" pitchFamily="34" charset="0"/>
              <a:buChar char="•"/>
            </a:pPr>
            <a:r>
              <a:rPr lang="en-US" sz="1800"/>
              <a:t>This training and training deck</a:t>
            </a:r>
          </a:p>
          <a:p>
            <a:pPr marL="324000" lvl="1" indent="0">
              <a:spcBef>
                <a:spcPct val="0"/>
              </a:spcBef>
              <a:spcAft>
                <a:spcPct val="0"/>
              </a:spcAft>
              <a:buFont typeface="Arial" panose="020b0604020202020204" pitchFamily="34" charset="0"/>
              <a:buChar char="•"/>
            </a:pPr>
            <a:r>
              <a:rPr lang="en-US" sz="1800"/>
              <a:t>Annual reports regarding implementation of the Agreement</a:t>
            </a:r>
          </a:p>
          <a:p>
            <a:pPr marL="324000" lvl="1" indent="0">
              <a:spcBef>
                <a:spcPct val="0"/>
              </a:spcBef>
              <a:spcAft>
                <a:spcPct val="0"/>
              </a:spcAft>
              <a:buFont typeface="Arial" panose="020b0604020202020204" pitchFamily="34" charset="0"/>
              <a:buChar char="•"/>
            </a:pPr>
            <a:endParaRPr lang="en-US" sz="1800"/>
          </a:p>
          <a:p>
            <a:pPr marL="0" indent="0">
              <a:spcBef>
                <a:spcPct val="0"/>
              </a:spcBef>
              <a:spcAft>
                <a:spcPct val="0"/>
              </a:spcAft>
            </a:pPr>
            <a:endParaRPr lang="en-US"/>
          </a:p>
          <a:p>
            <a:endParaRPr lang="en-US"/>
          </a:p>
        </p:txBody>
      </p:sp>
      <p:sp>
        <p:nvSpPr>
          <p:cNvPr id="4" name="Slide Number Placeholder 3">
            <a:extLst>
              <a:ext uri="{FF2B5EF4-FFF2-40B4-BE49-F238E27FC236}">
                <a16:creationId xmlns:a16="http://schemas.microsoft.com/office/drawing/2014/main" id="{4F5CCFF7-A095-A0D0-79C7-CE31618FB0D2}"/>
              </a:ext>
            </a:extLst>
          </p:cNvPr>
          <p:cNvSpPr>
            <a:spLocks noGrp="1"/>
          </p:cNvSpPr>
          <p:nvPr>
            <p:ph type="sldNum" sz="quarter" idx="12"/>
          </p:nvPr>
        </p:nvSpPr>
        <p:spPr/>
        <p:txBody>
          <a:bodyPr/>
          <a:lstStyle/>
          <a:p>
            <a:fld id="{1978894B-DD9F-4346-9D5A-84DF89F10812}" type="slidenum">
              <a:rPr lang="en-US" smtClean="0"/>
              <a:t>7</a:t>
            </a:fld>
            <a:endParaRPr lang="en-US"/>
          </a:p>
        </p:txBody>
      </p:sp>
    </p:spTree>
    <p:extLst>
      <p:ext uri="{BB962C8B-B14F-4D97-AF65-F5344CB8AC3E}">
        <p14:creationId xmlns:p14="http://schemas.microsoft.com/office/powerpoint/2010/main" val="740192982"/>
      </p:ext>
    </p:extLst>
  </p:cSld>
  <p:clrMapOvr>
    <a:masterClrMapping/>
  </p:clrMapOvr>
  <p:transition/>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581192" y="863600"/>
            <a:ext cx="11029616" cy="679858"/>
          </a:xfrm>
        </p:spPr>
        <p:txBody>
          <a:bodyPr>
            <a:normAutofit/>
          </a:bodyPr>
          <a:lstStyle/>
          <a:p>
            <a:pPr algn="ctr"/>
            <a:r>
              <a:rPr lang="en-US"/>
              <a:t>TOPICS TO BE COVERED</a:t>
            </a:r>
          </a:p>
        </p:txBody>
      </p:sp>
      <p:sp>
        <p:nvSpPr>
          <p:cNvPr id="8" name="TextBox 7">
            <a:extLst>
              <a:ext uri="{FF2B5EF4-FFF2-40B4-BE49-F238E27FC236}">
                <a16:creationId xmlns:a16="http://schemas.microsoft.com/office/drawing/2014/main" id="{1A8D85DE-DD26-4338-BFF6-53D1937698B0}"/>
              </a:ext>
            </a:extLst>
          </p:cNvPr>
          <p:cNvSpPr txBox="1"/>
          <p:nvPr/>
        </p:nvSpPr>
        <p:spPr bwMode="gray">
          <a:xfrm>
            <a:off x="882040" y="1963692"/>
            <a:ext cx="10417323" cy="4594390"/>
          </a:xfrm>
          <a:prstGeom prst="rect">
            <a:avLst/>
          </a:prstGeom>
          <a:noFill/>
        </p:spPr>
        <p:txBody>
          <a:bodyPr wrap="square" lIns="36000" tIns="36000" rIns="36000" bIns="36000" rtlCol="0">
            <a:spAutoFit/>
          </a:bodyPr>
          <a:lstStyle/>
          <a:p>
            <a:pPr marL="285750" indent="-285750">
              <a:lnSpc>
                <a:spcPct val="150000"/>
              </a:lnSpc>
              <a:buFont typeface="Wingdings" panose="05000000000000000000" pitchFamily="2" charset="2"/>
              <a:buChar char="v"/>
            </a:pPr>
            <a:r>
              <a:rPr lang="en-US" sz="1800"/>
              <a:t>Introduction/Key Takeaways</a:t>
            </a:r>
          </a:p>
          <a:p>
            <a:pPr marL="285750" indent="-285750">
              <a:lnSpc>
                <a:spcPct val="150000"/>
              </a:lnSpc>
              <a:buFont typeface="Wingdings" panose="05000000000000000000" pitchFamily="2" charset="2"/>
              <a:buChar char="v"/>
            </a:pPr>
            <a:r>
              <a:rPr lang="en-US" sz="1800"/>
              <a:t>The Foundation of the Agreement is YOU</a:t>
            </a:r>
          </a:p>
          <a:p>
            <a:pPr marL="285750" indent="-285750">
              <a:lnSpc>
                <a:spcPct val="150000"/>
              </a:lnSpc>
              <a:buFont typeface="Wingdings" panose="05000000000000000000" pitchFamily="2" charset="2"/>
              <a:buChar char="v"/>
            </a:pPr>
            <a:r>
              <a:rPr lang="en-US" sz="1800"/>
              <a:t>Knowing Your Clients’ Rights Under Michigan Law</a:t>
            </a:r>
          </a:p>
          <a:p>
            <a:pPr marL="285750" indent="-285750">
              <a:lnSpc>
                <a:spcPct val="150000"/>
              </a:lnSpc>
              <a:buFont typeface="Wingdings" panose="05000000000000000000" pitchFamily="2" charset="2"/>
              <a:buChar char="v"/>
            </a:pPr>
            <a:r>
              <a:rPr lang="en-US" sz="1800"/>
              <a:t>Exercise: Hypotheticals and Q&amp;A</a:t>
            </a:r>
          </a:p>
          <a:p>
            <a:pPr marL="285750" indent="-285750">
              <a:lnSpc>
                <a:spcPct val="150000"/>
              </a:lnSpc>
              <a:buFont typeface="Wingdings" panose="05000000000000000000" pitchFamily="2" charset="2"/>
              <a:buChar char="v"/>
            </a:pPr>
            <a:r>
              <a:rPr lang="en-US" sz="1800"/>
              <a:t>The Bail Partnership Agreement—Cash Bond</a:t>
            </a:r>
          </a:p>
          <a:p>
            <a:pPr marL="285750" indent="-285750">
              <a:lnSpc>
                <a:spcPct val="150000"/>
              </a:lnSpc>
              <a:buFont typeface="Wingdings" panose="05000000000000000000" pitchFamily="2" charset="2"/>
              <a:buChar char="v"/>
            </a:pPr>
            <a:r>
              <a:rPr lang="en-US" sz="1800"/>
              <a:t>The Bail Partnership Agreement—Practical Guidance</a:t>
            </a:r>
          </a:p>
          <a:p>
            <a:pPr marL="285750" indent="-285750">
              <a:lnSpc>
                <a:spcPct val="150000"/>
              </a:lnSpc>
              <a:buFont typeface="Wingdings" panose="05000000000000000000" pitchFamily="2" charset="2"/>
              <a:buChar char="v"/>
            </a:pPr>
            <a:r>
              <a:rPr lang="en-US" sz="1800"/>
              <a:t>The Bail Partnership Agreement—Bail Redetermination Hearings</a:t>
            </a:r>
          </a:p>
          <a:p>
            <a:pPr marL="285750" indent="-285750">
              <a:lnSpc>
                <a:spcPct val="150000"/>
              </a:lnSpc>
              <a:buFont typeface="Wingdings" panose="05000000000000000000" pitchFamily="2" charset="2"/>
              <a:buChar char="v"/>
            </a:pPr>
            <a:r>
              <a:rPr lang="en-US" sz="1800"/>
              <a:t>Exercise: Hypotheticals and Q&amp;A</a:t>
            </a:r>
          </a:p>
          <a:p>
            <a:pPr marL="285750" indent="-285750">
              <a:lnSpc>
                <a:spcPct val="150000"/>
              </a:lnSpc>
              <a:buFont typeface="Wingdings" panose="05000000000000000000" pitchFamily="2" charset="2"/>
              <a:buChar char="v"/>
            </a:pPr>
            <a:r>
              <a:rPr lang="en-US" sz="1800"/>
              <a:t>Failures to Appear</a:t>
            </a:r>
          </a:p>
          <a:p>
            <a:pPr marL="285750" indent="-285750">
              <a:lnSpc>
                <a:spcPct val="150000"/>
              </a:lnSpc>
              <a:buFont typeface="Wingdings" panose="05000000000000000000" pitchFamily="2" charset="2"/>
              <a:buChar char="v"/>
            </a:pPr>
            <a:r>
              <a:rPr lang="en-US" sz="1800"/>
              <a:t>Additional Law And Issues Relating To Arraignment</a:t>
            </a:r>
          </a:p>
          <a:p>
            <a:pPr marL="285750" indent="-285750">
              <a:lnSpc>
                <a:spcPct val="150000"/>
              </a:lnSpc>
              <a:buFont typeface="Wingdings" panose="05000000000000000000" pitchFamily="2" charset="2"/>
              <a:buChar char="v"/>
            </a:pPr>
            <a:r>
              <a:rPr lang="en-US" sz="1800"/>
              <a:t>Exercise: Hypotheticals and Q&amp;A</a:t>
            </a:r>
          </a:p>
        </p:txBody>
      </p:sp>
      <p:pic>
        <p:nvPicPr>
          <p:cNvPr id="4" name="Graphic 3">
            <a:extLst>
              <a:ext uri="{FF2B5EF4-FFF2-40B4-BE49-F238E27FC236}">
                <a16:creationId xmlns:a16="http://schemas.microsoft.com/office/drawing/2014/main" id="{4B65F89E-574C-8878-2500-84959814CD1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rot="10800000">
            <a:off x="5958621" y="2595880"/>
            <a:ext cx="914400" cy="914400"/>
          </a:xfrm>
          <a:prstGeom prst="rect">
            <a:avLst/>
          </a:prstGeom>
        </p:spPr>
      </p:pic>
      <p:sp>
        <p:nvSpPr>
          <p:cNvPr id="3" name="Slide Number Placeholder 2">
            <a:extLst>
              <a:ext uri="{FF2B5EF4-FFF2-40B4-BE49-F238E27FC236}">
                <a16:creationId xmlns:a16="http://schemas.microsoft.com/office/drawing/2014/main" id="{165805E4-80E0-9E8A-9242-DCF1490D8EA0}"/>
              </a:ext>
            </a:extLst>
          </p:cNvPr>
          <p:cNvSpPr>
            <a:spLocks noGrp="1"/>
          </p:cNvSpPr>
          <p:nvPr>
            <p:ph type="sldNum" sz="quarter" idx="12"/>
          </p:nvPr>
        </p:nvSpPr>
        <p:spPr/>
        <p:txBody>
          <a:bodyPr/>
          <a:lstStyle/>
          <a:p>
            <a:fld id="{1978894B-DD9F-4346-9D5A-84DF89F10812}" type="slidenum">
              <a:rPr lang="en-US" smtClean="0"/>
              <a:t>8</a:t>
            </a:fld>
            <a:endParaRPr lang="en-US"/>
          </a:p>
        </p:txBody>
      </p:sp>
    </p:spTree>
    <p:extLst>
      <p:ext uri="{BB962C8B-B14F-4D97-AF65-F5344CB8AC3E}">
        <p14:creationId xmlns:p14="http://schemas.microsoft.com/office/powerpoint/2010/main" val="1828671225"/>
      </p:ext>
    </p:extLst>
  </p:cSld>
  <p:clrMapOvr>
    <a:masterClrMapping/>
  </p:clrMapOvr>
  <p:transition/>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334962" y="862153"/>
            <a:ext cx="11522075" cy="876687"/>
          </a:xfrm>
        </p:spPr>
        <p:txBody>
          <a:bodyPr>
            <a:noAutofit/>
          </a:bodyPr>
          <a:lstStyle/>
          <a:p>
            <a:pPr algn="ctr"/>
            <a:r>
              <a:rPr lang="en-US"/>
              <a:t>MCR 6.106’s Double Presumption Against Cash Bail</a:t>
            </a:r>
            <a:br>
              <a:rPr lang="en-US"/>
            </a:br>
            <a:r>
              <a:rPr kumimoji="0" lang="en-US" sz="2000" b="0" i="0" u="none" strike="noStrike" kern="1200" cap="none" spc="0" normalizeH="0" baseline="0" noProof="0">
                <a:ln>
                  <a:noFill/>
                </a:ln>
                <a:solidFill>
                  <a:prstClr val="white"/>
                </a:solidFill>
                <a:effectLst/>
                <a:uLnTx/>
                <a:uFillTx/>
                <a:latin typeface="Gill Sans MT" panose="020b0502020104020203"/>
                <a:ea typeface="+mn-ea"/>
                <a:cs typeface="+mn-cs"/>
              </a:rPr>
              <a:t>The General Rule</a:t>
            </a:r>
            <a:endParaRPr lang="en-US"/>
          </a:p>
        </p:txBody>
      </p:sp>
      <p:sp>
        <p:nvSpPr>
          <p:cNvPr id="12" name="btfpBulletedList982544"/>
          <p:cNvSpPr txBox="1"/>
          <p:nvPr>
            <p:custDataLst>
              <p:tags r:id="rId3"/>
            </p:custDataLst>
          </p:nvPr>
        </p:nvSpPr>
        <p:spPr bwMode="gray">
          <a:xfrm>
            <a:off x="450746" y="2302193"/>
            <a:ext cx="11290508" cy="2596471"/>
          </a:xfrm>
          <a:prstGeom prst="rect">
            <a:avLst/>
          </a:prstGeom>
          <a:noFill/>
        </p:spPr>
        <p:txBody>
          <a:bodyPr vert="horz" wrap="square" lIns="36000" tIns="36000" rIns="36000" bIns="36000" rtlCol="0">
            <a:spAutoFit/>
          </a:bodyPr>
          <a:lstStyle/>
          <a:p>
            <a:pPr>
              <a:spcBef>
                <a:spcPts val="2400"/>
              </a:spcBef>
            </a:pPr>
            <a:r>
              <a:rPr lang="en-US" sz="2400" b="1" u="sng">
                <a:solidFill>
                  <a:schemeClr val="accent2"/>
                </a:solidFill>
              </a:rPr>
              <a:t>FIRST PRESUMPTION</a:t>
            </a:r>
            <a:r>
              <a:rPr lang="en-US" sz="2400" b="1">
                <a:solidFill>
                  <a:schemeClr val="accent2"/>
                </a:solidFill>
              </a:rPr>
              <a:t>:  </a:t>
            </a:r>
            <a:r>
              <a:rPr lang="en-US" sz="2400" b="1"/>
              <a:t>General rule is release with only standard basic conditions </a:t>
            </a:r>
            <a:r>
              <a:rPr lang="en-US" sz="2400"/>
              <a:t>unless evidence supports a finding of danger to public or failure to appear.  MCR 6.106(C). </a:t>
            </a:r>
          </a:p>
          <a:p>
            <a:pPr>
              <a:spcBef>
                <a:spcPts val="2400"/>
              </a:spcBef>
            </a:pPr>
            <a:r>
              <a:rPr lang="en-US" sz="2400" b="1" u="sng">
                <a:solidFill>
                  <a:schemeClr val="accent2"/>
                </a:solidFill>
              </a:rPr>
              <a:t>SECOND PRESUMPTION</a:t>
            </a:r>
            <a:r>
              <a:rPr lang="en-US" sz="2400" b="1">
                <a:solidFill>
                  <a:schemeClr val="accent2"/>
                </a:solidFill>
              </a:rPr>
              <a:t>:  </a:t>
            </a:r>
            <a:r>
              <a:rPr lang="en-US" sz="2400"/>
              <a:t>Before considering cash bail, </a:t>
            </a:r>
            <a:r>
              <a:rPr lang="en-US" sz="2400" b="1"/>
              <a:t>the court must find on the record that other, non-cash conditions won’t suffice </a:t>
            </a:r>
            <a:r>
              <a:rPr lang="en-US" sz="2400"/>
              <a:t>(e.g., reporting to probation, no contact orders, support from friends or family).  MCR 6.106(D), (E).</a:t>
            </a:r>
          </a:p>
        </p:txBody>
      </p:sp>
      <p:sp>
        <p:nvSpPr>
          <p:cNvPr id="3" name="Slide Number Placeholder 2">
            <a:extLst>
              <a:ext uri="{FF2B5EF4-FFF2-40B4-BE49-F238E27FC236}">
                <a16:creationId xmlns:a16="http://schemas.microsoft.com/office/drawing/2014/main" id="{76D68ED9-36AF-DBB6-B328-49D68E10BD0D}"/>
              </a:ext>
            </a:extLst>
          </p:cNvPr>
          <p:cNvSpPr>
            <a:spLocks noGrp="1"/>
          </p:cNvSpPr>
          <p:nvPr>
            <p:ph type="sldNum" sz="quarter" idx="12"/>
          </p:nvPr>
        </p:nvSpPr>
        <p:spPr/>
        <p:txBody>
          <a:bodyPr/>
          <a:lstStyle/>
          <a:p>
            <a:fld id="{1978894B-DD9F-4346-9D5A-84DF89F10812}" type="slidenum">
              <a:rPr lang="en-US" smtClean="0"/>
              <a:t>9</a:t>
            </a:fld>
            <a:endParaRPr lang="en-US"/>
          </a:p>
        </p:txBody>
      </p:sp>
    </p:spTree>
    <p:extLst>
      <p:ext uri="{BB962C8B-B14F-4D97-AF65-F5344CB8AC3E}">
        <p14:creationId xmlns:p14="http://schemas.microsoft.com/office/powerpoint/2010/main" val="3197337583"/>
      </p:ext>
    </p:extLst>
  </p:cSld>
  <p:clrMapOvr>
    <a:masterClrMapping/>
  </p:clrMapOvr>
  <p:transition/>
  <p:timing/>
</p:sld>
</file>

<file path=ppt/tags/tag1.xml><?xml version="1.0" encoding="utf-8"?>
<p:tagLst xmlns:p="http://schemas.openxmlformats.org/presentationml/2006/main">
  <p:tag name="BTFPLAYOUTENABLED" val="1"/>
</p:tagLst>
</file>

<file path=ppt/tags/tag10.xml><?xml version="1.0" encoding="utf-8"?>
<p:tagLst xmlns:p="http://schemas.openxmlformats.org/presentationml/2006/main">
  <p:tag name="BTFPLAYOUTENABLED" val="1"/>
</p:tagLst>
</file>

<file path=ppt/tags/tag11.xml><?xml version="1.0" encoding="utf-8"?>
<p:tagLst xmlns:p="http://schemas.openxmlformats.org/presentationml/2006/main">
  <p:tag name="BTFPLAYOUTENABLED" val="1"/>
</p:tagLst>
</file>

<file path=ppt/tags/tag12.xml><?xml version="1.0" encoding="utf-8"?>
<p:tagLst xmlns:p="http://schemas.openxmlformats.org/presentationml/2006/main">
  <p:tag name="BTFPLAYOUTENABLED" val="1"/>
</p:tagLst>
</file>

<file path=ppt/tags/tag13.xml><?xml version="1.0" encoding="utf-8"?>
<p:tagLst xmlns:p="http://schemas.openxmlformats.org/presentationml/2006/main">
  <p:tag name="BTFPLAYOUTENABLED" val="1"/>
</p:tagLst>
</file>

<file path=ppt/tags/tag14.xml><?xml version="1.0" encoding="utf-8"?>
<p:tagLst xmlns:p="http://schemas.openxmlformats.org/presentationml/2006/main">
  <p:tag name="BTFPLAYOUTENABLED" val="1"/>
</p:tagLst>
</file>

<file path=ppt/tags/tag15.xml><?xml version="1.0" encoding="utf-8"?>
<p:tagLst xmlns:p="http://schemas.openxmlformats.org/presentationml/2006/main">
  <p:tag name="BTFPLAYOUTENABLED" val="1"/>
</p:tagLst>
</file>

<file path=ppt/tags/tag16.xml><?xml version="1.0" encoding="utf-8"?>
<p:tagLst xmlns:p="http://schemas.openxmlformats.org/presentationml/2006/main">
  <p:tag name="BTFPLAYOUTENABLED" val="1"/>
</p:tagLst>
</file>

<file path=ppt/tags/tag17.xml><?xml version="1.0" encoding="utf-8"?>
<p:tagLst xmlns:p="http://schemas.openxmlformats.org/presentationml/2006/main">
  <p:tag name="BTFPLAYOUTENABLED" val="1"/>
</p:tagLst>
</file>

<file path=ppt/tags/tag18.xml><?xml version="1.0" encoding="utf-8"?>
<p:tagLst xmlns:p="http://schemas.openxmlformats.org/presentationml/2006/main">
  <p:tag name="BTFPLAYOUTENABLED" val="1"/>
</p:tagLst>
</file>

<file path=ppt/tags/tag19.xml><?xml version="1.0" encoding="utf-8"?>
<p:tagLst xmlns:p="http://schemas.openxmlformats.org/presentationml/2006/main">
  <p:tag name="BTFPLAYOUTENABLED" val="1"/>
</p:tagLst>
</file>

<file path=ppt/tags/tag2.xml><?xml version="1.0" encoding="utf-8"?>
<p:tagLst xmlns:p="http://schemas.openxmlformats.org/presentationml/2006/main">
  <p:tag name="BTFPLAYOUTENABLED" val="1"/>
</p:tagLst>
</file>

<file path=ppt/tags/tag20.xml><?xml version="1.0" encoding="utf-8"?>
<p:tagLst xmlns:p="http://schemas.openxmlformats.org/presentationml/2006/main">
  <p:tag name="BTFPLAYOUTENABLED" val="1"/>
</p:tagLst>
</file>

<file path=ppt/tags/tag21.xml><?xml version="1.0" encoding="utf-8"?>
<p:tagLst xmlns:p="http://schemas.openxmlformats.org/presentationml/2006/main">
  <p:tag name="BTFPBAINBULLETS" val="1"/>
  <p:tag name="BTFPLAYOUTENABLED" val="1"/>
</p:tagLst>
</file>

<file path=ppt/tags/tag22.xml><?xml version="1.0" encoding="utf-8"?>
<p:tagLst xmlns:p="http://schemas.openxmlformats.org/presentationml/2006/main">
  <p:tag name="BTFPLAYOUTENABLED" val="1"/>
</p:tagLst>
</file>

<file path=ppt/tags/tag23.xml><?xml version="1.0" encoding="utf-8"?>
<p:tagLst xmlns:p="http://schemas.openxmlformats.org/presentationml/2006/main">
  <p:tag name="BTFPLAYOUTENABLED" val="1"/>
</p:tagLst>
</file>

<file path=ppt/tags/tag24.xml><?xml version="1.0" encoding="utf-8"?>
<p:tagLst xmlns:p="http://schemas.openxmlformats.org/presentationml/2006/main">
  <p:tag name="BTFPLAYOUTENABLED" val="1"/>
</p:tagLst>
</file>

<file path=ppt/tags/tag25.xml><?xml version="1.0" encoding="utf-8"?>
<p:tagLst xmlns:p="http://schemas.openxmlformats.org/presentationml/2006/main">
  <p:tag name="BTFPLAYOUTENABLED" val="1"/>
</p:tagLst>
</file>

<file path=ppt/tags/tag26.xml><?xml version="1.0" encoding="utf-8"?>
<p:tagLst xmlns:p="http://schemas.openxmlformats.org/presentationml/2006/main">
  <p:tag name="AS_NET" val="4.0.30319.42000"/>
  <p:tag name="AS_OS" val="Microsoft Windows NT 10.0.19044.0"/>
  <p:tag name="AS_RELEASE_DATE" val="2021.03.14"/>
  <p:tag name="AS_TITLE" val="Aspose.Slides for .NET 4.0 Client Profile"/>
  <p:tag name="AS_VERSION" val="21.3"/>
</p:tagLst>
</file>

<file path=ppt/tags/tag3.xml><?xml version="1.0" encoding="utf-8"?>
<p:tagLst xmlns:p="http://schemas.openxmlformats.org/presentationml/2006/main">
  <p:tag name="BTFPLAYOUTENABLED" val="1"/>
</p:tagLst>
</file>

<file path=ppt/tags/tag4.xml><?xml version="1.0" encoding="utf-8"?>
<p:tagLst xmlns:p="http://schemas.openxmlformats.org/presentationml/2006/main">
  <p:tag name="BTFPLAYOUTENABLED" val="1"/>
</p:tagLst>
</file>

<file path=ppt/tags/tag5.xml><?xml version="1.0" encoding="utf-8"?>
<p:tagLst xmlns:p="http://schemas.openxmlformats.org/presentationml/2006/main">
  <p:tag name="BTFPLAYOUTENABLED" val="1"/>
</p:tagLst>
</file>

<file path=ppt/tags/tag6.xml><?xml version="1.0" encoding="utf-8"?>
<p:tagLst xmlns:p="http://schemas.openxmlformats.org/presentationml/2006/main">
  <p:tag name="BTFPBAINBULLETS" val="1"/>
  <p:tag name="BTFPLAYOUTENABLED" val="1"/>
</p:tagLst>
</file>

<file path=ppt/tags/tag7.xml><?xml version="1.0" encoding="utf-8"?>
<p:tagLst xmlns:p="http://schemas.openxmlformats.org/presentationml/2006/main">
  <p:tag name="BTFPLAYOUTENABLED" val="1"/>
</p:tagLst>
</file>

<file path=ppt/tags/tag8.xml><?xml version="1.0" encoding="utf-8"?>
<p:tagLst xmlns:p="http://schemas.openxmlformats.org/presentationml/2006/main">
  <p:tag name="BTFPLAYOUTENABLED" val="1"/>
</p:tagLst>
</file>

<file path=ppt/tags/tag9.xml><?xml version="1.0" encoding="utf-8"?>
<p:tagLst xmlns:p="http://schemas.openxmlformats.org/presentationml/2006/main">
  <p:tag name="BTFPLAYOUTENABLED" val="1"/>
</p:tagLst>
</file>

<file path=ppt/theme/theme1.xml><?xml version="1.0" encoding="utf-8"?>
<a:theme xmlns:r="http://schemas.openxmlformats.org/officeDocument/2006/relationships"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Arial"/>
        <a:cs typeface="Arial"/>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Arial"/>
        <a:cs typeface="Arial"/>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Template>TM03457464[[fn=Dividend]]</Template>
  <Company/>
  <PresentationFormat>Widescreen</PresentationFormat>
  <Paragraphs>0</Paragraphs>
  <Slides>0</Slides>
  <Notes>0</Notes>
  <TotalTime>0</TotalTime>
  <HiddenSlides>0</HiddenSlides>
  <MMClips>0</MMClips>
  <ScaleCrop>0</ScaleCrop>
  <LinksUpToDate>0</LinksUpToDate>
  <SharedDoc>0</SharedDoc>
  <HyperlinksChanged>0</HyperlinksChanged>
  <Application>Aspose.Slides for .NET</Application>
  <AppVersion>21.0300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revision>1</cp:revision>
  <dcterms:created xsi:type="dcterms:W3CDTF">1601-01-01T00:00:00Z</dcterms:created>
  <dcterms:modified xsi:type="dcterms:W3CDTF">1601-01-01T00:00:00Z</dcterms:modified>
</cp:coreProperties>
</file>

<file path=docProps/custom.xml><?xml version="1.0" encoding="utf-8"?>
<Properties xmlns:vt="http://schemas.openxmlformats.org/officeDocument/2006/docPropsVTypes" xmlns="http://schemas.openxmlformats.org/officeDocument/2006/custom-properties"/>
</file>